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534" r:id="rId2"/>
    <p:sldId id="823" r:id="rId3"/>
    <p:sldId id="933" r:id="rId4"/>
    <p:sldId id="1034" r:id="rId5"/>
    <p:sldId id="980" r:id="rId6"/>
    <p:sldId id="1028" r:id="rId7"/>
    <p:sldId id="1029" r:id="rId8"/>
    <p:sldId id="1030" r:id="rId9"/>
    <p:sldId id="1037" r:id="rId10"/>
    <p:sldId id="1026" r:id="rId11"/>
    <p:sldId id="1031" r:id="rId12"/>
    <p:sldId id="1040" r:id="rId13"/>
    <p:sldId id="1041" r:id="rId14"/>
    <p:sldId id="1076" r:id="rId15"/>
    <p:sldId id="926" r:id="rId16"/>
    <p:sldId id="1077" r:id="rId17"/>
    <p:sldId id="1043" r:id="rId18"/>
    <p:sldId id="1038" r:id="rId19"/>
    <p:sldId id="1044" r:id="rId20"/>
    <p:sldId id="1039" r:id="rId21"/>
    <p:sldId id="1045" r:id="rId22"/>
    <p:sldId id="1048" r:id="rId23"/>
    <p:sldId id="1056" r:id="rId24"/>
    <p:sldId id="1058" r:id="rId25"/>
    <p:sldId id="1060" r:id="rId26"/>
    <p:sldId id="1062" r:id="rId27"/>
    <p:sldId id="1061" r:id="rId28"/>
    <p:sldId id="1064" r:id="rId29"/>
    <p:sldId id="1078" r:id="rId30"/>
    <p:sldId id="1059" r:id="rId31"/>
    <p:sldId id="1066" r:id="rId32"/>
    <p:sldId id="1067" r:id="rId33"/>
    <p:sldId id="1068" r:id="rId34"/>
    <p:sldId id="1069" r:id="rId35"/>
    <p:sldId id="1070" r:id="rId36"/>
    <p:sldId id="848" r:id="rId37"/>
    <p:sldId id="849" r:id="rId38"/>
    <p:sldId id="1071" r:id="rId39"/>
    <p:sldId id="1072" r:id="rId40"/>
    <p:sldId id="1073" r:id="rId41"/>
    <p:sldId id="1075" r:id="rId42"/>
  </p:sldIdLst>
  <p:sldSz cx="12192000" cy="6858000"/>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2191" autoAdjust="0"/>
  </p:normalViewPr>
  <p:slideViewPr>
    <p:cSldViewPr snapToGrid="0">
      <p:cViewPr varScale="1">
        <p:scale>
          <a:sx n="80" d="100"/>
          <a:sy n="80" d="100"/>
        </p:scale>
        <p:origin x="576"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1813" cy="3460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5313" y="0"/>
            <a:ext cx="4341812" cy="346075"/>
          </a:xfrm>
          <a:prstGeom prst="rect">
            <a:avLst/>
          </a:prstGeom>
        </p:spPr>
        <p:txBody>
          <a:bodyPr vert="horz" lIns="91440" tIns="45720" rIns="91440" bIns="45720" rtlCol="0"/>
          <a:lstStyle>
            <a:lvl1pPr algn="r">
              <a:defRPr sz="1200"/>
            </a:lvl1pPr>
          </a:lstStyle>
          <a:p>
            <a:fld id="{B0B79057-D61B-41ED-BFA0-83C2F563FE4E}" type="datetimeFigureOut">
              <a:rPr kumimoji="1" lang="ja-JP" altLang="en-US" smtClean="0"/>
              <a:t>2022/7/31</a:t>
            </a:fld>
            <a:endParaRPr kumimoji="1" lang="ja-JP" altLang="en-US"/>
          </a:p>
        </p:txBody>
      </p:sp>
      <p:sp>
        <p:nvSpPr>
          <p:cNvPr id="4" name="スライド イメージ プレースホルダー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01713" y="3314700"/>
            <a:ext cx="8015287" cy="27130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088"/>
            <a:ext cx="4341813" cy="3460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5313" y="6542088"/>
            <a:ext cx="4341812" cy="346075"/>
          </a:xfrm>
          <a:prstGeom prst="rect">
            <a:avLst/>
          </a:prstGeom>
        </p:spPr>
        <p:txBody>
          <a:bodyPr vert="horz" lIns="91440" tIns="45720" rIns="91440" bIns="45720" rtlCol="0" anchor="b"/>
          <a:lstStyle>
            <a:lvl1pPr algn="r">
              <a:defRPr sz="1200"/>
            </a:lvl1pPr>
          </a:lstStyle>
          <a:p>
            <a:fld id="{6E322C31-10BC-497B-B82F-F1D223DFAA3C}" type="slidenum">
              <a:rPr kumimoji="1" lang="ja-JP" altLang="en-US" smtClean="0"/>
              <a:t>‹#›</a:t>
            </a:fld>
            <a:endParaRPr kumimoji="1" lang="ja-JP" altLang="en-US"/>
          </a:p>
        </p:txBody>
      </p:sp>
    </p:spTree>
    <p:extLst>
      <p:ext uri="{BB962C8B-B14F-4D97-AF65-F5344CB8AC3E}">
        <p14:creationId xmlns:p14="http://schemas.microsoft.com/office/powerpoint/2010/main" val="1074452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35630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1717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06576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696774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03901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2550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381912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79272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12764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57305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66204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1B758-A35A-4BA8-ABEC-B4FA9654418D}" type="datetimeFigureOut">
              <a:rPr kumimoji="1" lang="ja-JP" altLang="en-US" smtClean="0"/>
              <a:t>2022/7/31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4686197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95A7B-3F71-4605-A3D1-C2B7626FEDB3}"/>
              </a:ext>
            </a:extLst>
          </p:cNvPr>
          <p:cNvSpPr>
            <a:spLocks noGrp="1"/>
          </p:cNvSpPr>
          <p:nvPr>
            <p:ph type="title"/>
          </p:nvPr>
        </p:nvSpPr>
        <p:spPr>
          <a:xfrm>
            <a:off x="390617" y="365125"/>
            <a:ext cx="10963183" cy="1325563"/>
          </a:xfrm>
        </p:spPr>
        <p:txBody>
          <a:bodyPr/>
          <a:lstStyle/>
          <a:p>
            <a:r>
              <a:rPr lang="ja-JP" altLang="en-US" dirty="0"/>
              <a:t> </a:t>
            </a:r>
            <a:r>
              <a:rPr lang="en-US" altLang="ja-JP" dirty="0"/>
              <a:t>2022</a:t>
            </a:r>
            <a:r>
              <a:rPr lang="ja-JP" altLang="en-US" dirty="0"/>
              <a:t>年の</a:t>
            </a:r>
            <a:r>
              <a:rPr lang="en-US" altLang="ja-JP" dirty="0"/>
              <a:t>『</a:t>
            </a:r>
            <a:r>
              <a:rPr lang="ja-JP" altLang="en-US" dirty="0"/>
              <a:t>ユリシーズ</a:t>
            </a:r>
            <a:r>
              <a:rPr lang="en-US" altLang="ja-JP" dirty="0"/>
              <a:t>』</a:t>
            </a:r>
            <a:r>
              <a:rPr lang="ja-JP" altLang="en-US" dirty="0"/>
              <a:t>　第</a:t>
            </a:r>
            <a:r>
              <a:rPr lang="en-US" altLang="ja-JP" dirty="0"/>
              <a:t>18</a:t>
            </a:r>
            <a:r>
              <a:rPr lang="ja-JP" altLang="en-US" dirty="0"/>
              <a:t>回読書会</a:t>
            </a:r>
            <a:endParaRPr kumimoji="1" lang="ja-JP" altLang="en-US" dirty="0"/>
          </a:p>
        </p:txBody>
      </p:sp>
      <p:sp>
        <p:nvSpPr>
          <p:cNvPr id="3" name="コンテンツ プレースホルダー 2">
            <a:extLst>
              <a:ext uri="{FF2B5EF4-FFF2-40B4-BE49-F238E27FC236}">
                <a16:creationId xmlns:a16="http://schemas.microsoft.com/office/drawing/2014/main" id="{9F026576-97C8-4B8E-8416-193D2CF2A1FF}"/>
              </a:ext>
            </a:extLst>
          </p:cNvPr>
          <p:cNvSpPr>
            <a:spLocks noGrp="1"/>
          </p:cNvSpPr>
          <p:nvPr>
            <p:ph idx="1"/>
          </p:nvPr>
        </p:nvSpPr>
        <p:spPr>
          <a:xfrm>
            <a:off x="576263" y="2043113"/>
            <a:ext cx="11287125" cy="4449761"/>
          </a:xfrm>
        </p:spPr>
        <p:txBody>
          <a:bodyPr>
            <a:normAutofit fontScale="92500" lnSpcReduction="10000"/>
          </a:bodyPr>
          <a:lstStyle/>
          <a:p>
            <a:pPr marL="0" indent="0">
              <a:buNone/>
            </a:pPr>
            <a:r>
              <a:rPr lang="ja-JP" altLang="en-US" sz="4800" b="1" dirty="0"/>
              <a:t>甘美な麻痺、</a:t>
            </a:r>
            <a:endParaRPr lang="en-US" altLang="ja-JP" sz="4800" b="1" dirty="0"/>
          </a:p>
          <a:p>
            <a:pPr marL="0" indent="0">
              <a:buNone/>
            </a:pPr>
            <a:r>
              <a:rPr lang="ja-JP" altLang="en-US" sz="4800" b="1" dirty="0"/>
              <a:t>　自由になれない私たち、</a:t>
            </a:r>
            <a:endParaRPr lang="en-US" altLang="ja-JP" sz="4800" b="1" dirty="0"/>
          </a:p>
          <a:p>
            <a:pPr marL="0" indent="0">
              <a:buNone/>
            </a:pPr>
            <a:r>
              <a:rPr lang="ja-JP" altLang="en-US" sz="4800" b="1" dirty="0"/>
              <a:t>　　そして、</a:t>
            </a:r>
            <a:endParaRPr lang="en-US" altLang="ja-JP" sz="4800" b="1" dirty="0"/>
          </a:p>
          <a:p>
            <a:pPr marL="0" indent="0">
              <a:buNone/>
            </a:pPr>
            <a:r>
              <a:rPr lang="ja-JP" altLang="en-US" sz="4800" b="1" dirty="0"/>
              <a:t>　　　記憶の</a:t>
            </a:r>
            <a:r>
              <a:rPr lang="en-US" altLang="ja-JP" sz="4800" b="1" dirty="0"/>
              <a:t>Metempsychosis</a:t>
            </a:r>
            <a:r>
              <a:rPr lang="ja-JP" altLang="en-US" sz="4800" b="1" dirty="0"/>
              <a:t>による日常の異化</a:t>
            </a:r>
            <a:endParaRPr lang="en-US" altLang="ja-JP" sz="4800" b="1" dirty="0"/>
          </a:p>
          <a:p>
            <a:pPr marL="0" indent="0">
              <a:buNone/>
            </a:pPr>
            <a:endParaRPr lang="en-US" altLang="ja-JP" sz="3600" dirty="0"/>
          </a:p>
          <a:p>
            <a:pPr marL="0" indent="0" algn="r">
              <a:buNone/>
            </a:pPr>
            <a:endParaRPr lang="en-US" altLang="ja-JP" sz="3600" dirty="0"/>
          </a:p>
          <a:p>
            <a:pPr marL="0" indent="0" algn="r">
              <a:buNone/>
            </a:pPr>
            <a:r>
              <a:rPr lang="ja-JP" altLang="en-US" sz="3600" dirty="0"/>
              <a:t>小林 広直</a:t>
            </a:r>
            <a:endParaRPr lang="en-US" altLang="ja-JP" sz="3600" dirty="0"/>
          </a:p>
        </p:txBody>
      </p:sp>
    </p:spTree>
    <p:extLst>
      <p:ext uri="{BB962C8B-B14F-4D97-AF65-F5344CB8AC3E}">
        <p14:creationId xmlns:p14="http://schemas.microsoft.com/office/powerpoint/2010/main" val="967165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70414E5-58F3-4807-AACA-322BC0B838CE}"/>
              </a:ext>
            </a:extLst>
          </p:cNvPr>
          <p:cNvSpPr>
            <a:spLocks noGrp="1"/>
          </p:cNvSpPr>
          <p:nvPr>
            <p:ph idx="1"/>
          </p:nvPr>
        </p:nvSpPr>
        <p:spPr>
          <a:xfrm>
            <a:off x="640080" y="2319250"/>
            <a:ext cx="10710406" cy="4264429"/>
          </a:xfrm>
        </p:spPr>
        <p:txBody>
          <a:bodyPr>
            <a:normAutofit/>
          </a:bodyPr>
          <a:lstStyle/>
          <a:p>
            <a:pPr marL="0" indent="0">
              <a:buNone/>
            </a:pPr>
            <a:r>
              <a:rPr kumimoji="1" lang="ja-JP" altLang="en-US" b="1" dirty="0">
                <a:solidFill>
                  <a:schemeClr val="tx1"/>
                </a:solidFill>
              </a:rPr>
              <a:t>マリアン、ブルーム</a:t>
            </a:r>
            <a:endParaRPr kumimoji="1" lang="en-US" altLang="ja-JP" b="1" dirty="0">
              <a:solidFill>
                <a:schemeClr val="tx1"/>
              </a:solidFill>
            </a:endParaRPr>
          </a:p>
          <a:p>
            <a:pPr marL="0" indent="0">
              <a:buNone/>
            </a:pPr>
            <a:r>
              <a:rPr lang="ja-JP" altLang="en-US" dirty="0">
                <a:solidFill>
                  <a:schemeClr val="tx1"/>
                </a:solidFill>
              </a:rPr>
              <a:t>　旧姓トウィーディ。愛称モリー。レオポルト・ブルームの妻。三十三歳。ソプラノ歌手。父親はジブラルタル要塞勤務のブライアン・トウィーディ特務曹長。母親（ルニタ・ラレドというスペイン系ユダヤ人）とは幼いうちに生別か死別した。ジブラルタルで一八七〇年九月八日に生れ、十五、六歳のころに父とともにダブリンへ来た。十八歳の年にレオポルドと結婚。現在、十五歳の娘がいる。ほかに十一年前に生れた男の子は生後すぐに死亡。これ以後、夫と本来の性的関係（この言葉は曖昧だが）をもっていない。最近、興行師のボイランに言い寄られ、今日（一九〇四年六月十六日、木曜）の午後、訪ねて来た彼と関係する。これは彼女の唯一の</a:t>
            </a:r>
            <a:r>
              <a:rPr lang="ja-JP" altLang="en-US" dirty="0">
                <a:solidFill>
                  <a:srgbClr val="FF0000"/>
                </a:solidFill>
              </a:rPr>
              <a:t>不貞</a:t>
            </a:r>
            <a:r>
              <a:rPr lang="ja-JP" altLang="en-US" dirty="0">
                <a:solidFill>
                  <a:schemeClr val="tx1"/>
                </a:solidFill>
              </a:rPr>
              <a:t>であるかもしれないのだが、深夜、彼女はボイランとのことはこれきりにしようと思う。</a:t>
            </a:r>
            <a:r>
              <a:rPr lang="en-US" altLang="ja-JP" dirty="0">
                <a:solidFill>
                  <a:schemeClr val="tx1"/>
                </a:solidFill>
              </a:rPr>
              <a:t>『</a:t>
            </a:r>
            <a:r>
              <a:rPr lang="ja-JP" altLang="en-US" dirty="0">
                <a:solidFill>
                  <a:schemeClr val="tx1"/>
                </a:solidFill>
              </a:rPr>
              <a:t>オデュッセイア</a:t>
            </a:r>
            <a:r>
              <a:rPr lang="en-US" altLang="ja-JP" dirty="0">
                <a:solidFill>
                  <a:schemeClr val="tx1"/>
                </a:solidFill>
              </a:rPr>
              <a:t>』</a:t>
            </a:r>
            <a:r>
              <a:rPr lang="ja-JP" altLang="en-US" dirty="0">
                <a:solidFill>
                  <a:schemeClr val="tx1"/>
                </a:solidFill>
              </a:rPr>
              <a:t>との対応ではペネロペイア。</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62A4082E-4A78-4BB9-BB20-18344140659B}"/>
              </a:ext>
            </a:extLst>
          </p:cNvPr>
          <p:cNvSpPr>
            <a:spLocks noGrp="1"/>
          </p:cNvSpPr>
          <p:nvPr>
            <p:ph type="title"/>
          </p:nvPr>
        </p:nvSpPr>
        <p:spPr>
          <a:xfrm>
            <a:off x="914399" y="881885"/>
            <a:ext cx="10436087" cy="653106"/>
          </a:xfrm>
        </p:spPr>
        <p:txBody>
          <a:bodyPr>
            <a:normAutofit fontScale="90000"/>
          </a:bodyPr>
          <a:lstStyle/>
          <a:p>
            <a:r>
              <a:rPr lang="en-US" altLang="ja-JP" sz="4900" dirty="0"/>
              <a:t>『</a:t>
            </a:r>
            <a:r>
              <a:rPr lang="ja-JP" altLang="en-US" sz="4900" dirty="0"/>
              <a:t>ユリシーズ</a:t>
            </a:r>
            <a:r>
              <a:rPr lang="en-US" altLang="ja-JP" sz="4900" dirty="0"/>
              <a:t>』</a:t>
            </a:r>
            <a:r>
              <a:rPr lang="ja-JP" altLang="en-US" sz="4900" dirty="0"/>
              <a:t>人物案内</a:t>
            </a:r>
            <a:r>
              <a:rPr lang="ja-JP" altLang="en-US" sz="2800" dirty="0"/>
              <a:t>（集英社文庫</a:t>
            </a:r>
            <a:r>
              <a:rPr lang="en-US" altLang="ja-JP" sz="2800" dirty="0"/>
              <a:t>I</a:t>
            </a:r>
            <a:r>
              <a:rPr lang="ja-JP" altLang="en-US" sz="2800" dirty="0"/>
              <a:t>、</a:t>
            </a:r>
            <a:r>
              <a:rPr lang="en-US" altLang="ja-JP" sz="2800" dirty="0"/>
              <a:t>673</a:t>
            </a:r>
            <a:r>
              <a:rPr lang="ja-JP" altLang="en-US" sz="2800" dirty="0"/>
              <a:t>頁）</a:t>
            </a:r>
            <a:endParaRPr kumimoji="1" lang="ja-JP" altLang="en-US" sz="2800" dirty="0"/>
          </a:p>
        </p:txBody>
      </p:sp>
      <p:sp>
        <p:nvSpPr>
          <p:cNvPr id="4" name="吹き出し: 円形 3">
            <a:extLst>
              <a:ext uri="{FF2B5EF4-FFF2-40B4-BE49-F238E27FC236}">
                <a16:creationId xmlns:a16="http://schemas.microsoft.com/office/drawing/2014/main" id="{8EB46C35-88D6-59A4-EF2A-D8E299408232}"/>
              </a:ext>
            </a:extLst>
          </p:cNvPr>
          <p:cNvSpPr/>
          <p:nvPr/>
        </p:nvSpPr>
        <p:spPr>
          <a:xfrm>
            <a:off x="9953625" y="3133725"/>
            <a:ext cx="2166938" cy="1690688"/>
          </a:xfrm>
          <a:prstGeom prst="wedgeEllipseCallout">
            <a:avLst>
              <a:gd name="adj1" fmla="val -41311"/>
              <a:gd name="adj2" fmla="val 6757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不貞</a:t>
            </a:r>
            <a:endParaRPr kumimoji="1" lang="en-US" altLang="ja-JP" dirty="0"/>
          </a:p>
          <a:p>
            <a:pPr algn="ctr"/>
            <a:r>
              <a:rPr kumimoji="1" lang="ja-JP" altLang="en-US" dirty="0"/>
              <a:t>貞操を守らないこと（</a:t>
            </a:r>
            <a:r>
              <a:rPr kumimoji="1" lang="en-US" altLang="ja-JP" dirty="0"/>
              <a:t>『</a:t>
            </a:r>
            <a:r>
              <a:rPr kumimoji="1" lang="ja-JP" altLang="en-US" dirty="0"/>
              <a:t>広辞苑</a:t>
            </a:r>
            <a:r>
              <a:rPr kumimoji="1" lang="en-US" altLang="ja-JP" dirty="0"/>
              <a:t>』</a:t>
            </a:r>
            <a:r>
              <a:rPr kumimoji="1" lang="ja-JP" altLang="en-US" dirty="0"/>
              <a:t>）</a:t>
            </a:r>
          </a:p>
        </p:txBody>
      </p:sp>
    </p:spTree>
    <p:extLst>
      <p:ext uri="{BB962C8B-B14F-4D97-AF65-F5344CB8AC3E}">
        <p14:creationId xmlns:p14="http://schemas.microsoft.com/office/powerpoint/2010/main" val="294244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09BDC9-43E3-4DD7-B5A6-5F0746ACC59C}"/>
              </a:ext>
            </a:extLst>
          </p:cNvPr>
          <p:cNvSpPr>
            <a:spLocks noGrp="1"/>
          </p:cNvSpPr>
          <p:nvPr>
            <p:ph idx="1"/>
          </p:nvPr>
        </p:nvSpPr>
        <p:spPr>
          <a:xfrm>
            <a:off x="656705" y="1895475"/>
            <a:ext cx="10839797" cy="4538577"/>
          </a:xfrm>
        </p:spPr>
        <p:txBody>
          <a:bodyPr>
            <a:normAutofit/>
          </a:bodyPr>
          <a:lstStyle/>
          <a:p>
            <a:pPr marL="0" indent="0">
              <a:buNone/>
            </a:pPr>
            <a:r>
              <a:rPr lang="ja-JP" altLang="en-US" dirty="0">
                <a:solidFill>
                  <a:schemeClr val="tx1"/>
                </a:solidFill>
              </a:rPr>
              <a:t>彼</a:t>
            </a:r>
            <a:r>
              <a:rPr kumimoji="1" lang="ja-JP" altLang="en-US" dirty="0">
                <a:solidFill>
                  <a:schemeClr val="tx1"/>
                </a:solidFill>
              </a:rPr>
              <a:t>ももうこんな年になったら</a:t>
            </a:r>
            <a:r>
              <a:rPr kumimoji="1" lang="ja-JP" altLang="en-US" dirty="0">
                <a:solidFill>
                  <a:srgbClr val="FF0000"/>
                </a:solidFill>
              </a:rPr>
              <a:t>あれ</a:t>
            </a:r>
            <a:r>
              <a:rPr kumimoji="1" lang="ja-JP" altLang="en-US" dirty="0">
                <a:solidFill>
                  <a:schemeClr val="tx1"/>
                </a:solidFill>
              </a:rPr>
              <a:t>はやめさせなくちゃどんな女だってだ目になってしまう満ぞくなんてありません彼のほうが行ってそれからあたしもなんとか行ってそうするのが好きみたいなふりをしてるだけそれに気ぶんがわるくなるしとにかくあれはこれ</a:t>
            </a:r>
            <a:r>
              <a:rPr kumimoji="1" lang="en-US" altLang="ja-JP" dirty="0">
                <a:solidFill>
                  <a:schemeClr val="tx1"/>
                </a:solidFill>
              </a:rPr>
              <a:t>1</a:t>
            </a:r>
            <a:r>
              <a:rPr kumimoji="1" lang="ja-JP" altLang="en-US" dirty="0">
                <a:solidFill>
                  <a:schemeClr val="tx1"/>
                </a:solidFill>
              </a:rPr>
              <a:t>ぺんきりでおしまいね世けんの人はいろいろ言うけどいいのははじめだけでそのあとはマンネリになってしまうすんだことはし方がないくよくよ考えるなもうしたいなんて思ってもみない</a:t>
            </a:r>
            <a:r>
              <a:rPr kumimoji="1" lang="ja-JP" altLang="en-US" u="sng" dirty="0">
                <a:solidFill>
                  <a:srgbClr val="FF0000"/>
                </a:solidFill>
              </a:rPr>
              <a:t>なぜまず結婚しなければ男にキスしてはいけないのかしら</a:t>
            </a:r>
            <a:r>
              <a:rPr kumimoji="1" lang="ja-JP" altLang="en-US" dirty="0">
                <a:solidFill>
                  <a:schemeClr val="tx1"/>
                </a:solidFill>
              </a:rPr>
              <a:t>気がくるうくらいキスしたいときがあってそんなときは体じゅうとてもいい気もちどうすることもできないときどき誰でもいいからそばにいる男があたしをつかまえて腕にだきかかえてキスしてほしいと思うことがある </a:t>
            </a:r>
            <a:r>
              <a:rPr kumimoji="1" lang="en-US" altLang="ja-JP" dirty="0">
                <a:solidFill>
                  <a:schemeClr val="tx1"/>
                </a:solidFill>
              </a:rPr>
              <a:t>(</a:t>
            </a:r>
            <a:r>
              <a:rPr kumimoji="1" lang="ja-JP" altLang="en-US" dirty="0">
                <a:solidFill>
                  <a:schemeClr val="tx1"/>
                </a:solidFill>
              </a:rPr>
              <a:t>集英社訳 </a:t>
            </a:r>
            <a:r>
              <a:rPr kumimoji="1" lang="en-US" altLang="ja-JP" dirty="0">
                <a:solidFill>
                  <a:schemeClr val="tx1"/>
                </a:solidFill>
              </a:rPr>
              <a:t>285-86)</a:t>
            </a:r>
          </a:p>
          <a:p>
            <a:pPr marL="0" indent="0">
              <a:buNone/>
            </a:pPr>
            <a:endParaRPr lang="en-US" altLang="ja-JP" dirty="0">
              <a:solidFill>
                <a:schemeClr val="tx1"/>
              </a:solidFill>
            </a:endParaRPr>
          </a:p>
          <a:p>
            <a:pPr marL="0" indent="0">
              <a:buNone/>
            </a:pPr>
            <a:r>
              <a:rPr kumimoji="1" lang="ja-JP" altLang="en-US" dirty="0">
                <a:solidFill>
                  <a:schemeClr val="tx1"/>
                </a:solidFill>
              </a:rPr>
              <a:t>→婚前交渉の禁止という</a:t>
            </a:r>
            <a:r>
              <a:rPr kumimoji="1" lang="en-US" altLang="ja-JP" dirty="0">
                <a:solidFill>
                  <a:schemeClr val="tx1"/>
                </a:solidFill>
              </a:rPr>
              <a:t>〈</a:t>
            </a:r>
            <a:r>
              <a:rPr kumimoji="1" lang="ja-JP" altLang="en-US" dirty="0">
                <a:solidFill>
                  <a:schemeClr val="tx1"/>
                </a:solidFill>
              </a:rPr>
              <a:t>常識</a:t>
            </a:r>
            <a:r>
              <a:rPr kumimoji="1" lang="en-US" altLang="ja-JP" dirty="0">
                <a:solidFill>
                  <a:schemeClr val="tx1"/>
                </a:solidFill>
              </a:rPr>
              <a:t>〉</a:t>
            </a:r>
            <a:r>
              <a:rPr kumimoji="1" lang="ja-JP" altLang="en-US" dirty="0">
                <a:solidFill>
                  <a:schemeClr val="tx1"/>
                </a:solidFill>
              </a:rPr>
              <a:t>を疑うモリー</a:t>
            </a:r>
            <a:endParaRPr kumimoji="1" lang="en-US" altLang="ja-JP" dirty="0">
              <a:solidFill>
                <a:schemeClr val="tx1"/>
              </a:solidFill>
            </a:endParaRPr>
          </a:p>
          <a:p>
            <a:pPr marL="0" indent="0">
              <a:buNone/>
            </a:pPr>
            <a:endParaRPr kumimoji="1" lang="ja-JP" altLang="en-US" dirty="0">
              <a:solidFill>
                <a:schemeClr val="tx1"/>
              </a:solidFill>
            </a:endParaRPr>
          </a:p>
        </p:txBody>
      </p:sp>
      <p:sp>
        <p:nvSpPr>
          <p:cNvPr id="3" name="タイトル 2">
            <a:extLst>
              <a:ext uri="{FF2B5EF4-FFF2-40B4-BE49-F238E27FC236}">
                <a16:creationId xmlns:a16="http://schemas.microsoft.com/office/drawing/2014/main" id="{AA6B7F69-66F9-42C2-B732-3A6A7C1510DF}"/>
              </a:ext>
            </a:extLst>
          </p:cNvPr>
          <p:cNvSpPr>
            <a:spLocks noGrp="1"/>
          </p:cNvSpPr>
          <p:nvPr>
            <p:ph type="title"/>
          </p:nvPr>
        </p:nvSpPr>
        <p:spPr>
          <a:xfrm>
            <a:off x="498763" y="523875"/>
            <a:ext cx="10900335" cy="790575"/>
          </a:xfrm>
        </p:spPr>
        <p:txBody>
          <a:bodyPr>
            <a:noAutofit/>
          </a:bodyPr>
          <a:lstStyle/>
          <a:p>
            <a:r>
              <a:rPr kumimoji="1" lang="ja-JP" altLang="en-US" sz="4400" dirty="0"/>
              <a:t>自らの欲望に対して誠実である</a:t>
            </a:r>
            <a:r>
              <a:rPr kumimoji="1" lang="en-US" altLang="ja-JP" sz="4400" dirty="0"/>
              <a:t>(faithful)</a:t>
            </a:r>
            <a:r>
              <a:rPr kumimoji="1" lang="ja-JP" altLang="en-US" sz="4400" dirty="0"/>
              <a:t>モリー</a:t>
            </a:r>
          </a:p>
        </p:txBody>
      </p:sp>
    </p:spTree>
    <p:extLst>
      <p:ext uri="{BB962C8B-B14F-4D97-AF65-F5344CB8AC3E}">
        <p14:creationId xmlns:p14="http://schemas.microsoft.com/office/powerpoint/2010/main" val="217598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8A7C835-7B4D-4B8D-A10D-443FDD28CAEB}"/>
              </a:ext>
            </a:extLst>
          </p:cNvPr>
          <p:cNvSpPr>
            <a:spLocks noGrp="1"/>
          </p:cNvSpPr>
          <p:nvPr>
            <p:ph idx="1"/>
          </p:nvPr>
        </p:nvSpPr>
        <p:spPr>
          <a:xfrm>
            <a:off x="1123122" y="685800"/>
            <a:ext cx="10008704" cy="5881688"/>
          </a:xfrm>
        </p:spPr>
        <p:txBody>
          <a:bodyPr>
            <a:normAutofit/>
          </a:bodyPr>
          <a:lstStyle/>
          <a:p>
            <a:pPr marL="0" indent="0" algn="just">
              <a:buNone/>
            </a:pPr>
            <a:r>
              <a:rPr kumimoji="1" lang="en-US" altLang="ja-JP" dirty="0">
                <a:solidFill>
                  <a:schemeClr val="tx1"/>
                </a:solidFill>
              </a:rPr>
              <a:t>he ought to give </a:t>
            </a:r>
            <a:r>
              <a:rPr kumimoji="1" lang="en-US" altLang="ja-JP" dirty="0">
                <a:solidFill>
                  <a:srgbClr val="FF0000"/>
                </a:solidFill>
              </a:rPr>
              <a:t>it</a:t>
            </a:r>
            <a:r>
              <a:rPr kumimoji="1" lang="en-US" altLang="ja-JP" dirty="0">
                <a:solidFill>
                  <a:schemeClr val="tx1"/>
                </a:solidFill>
              </a:rPr>
              <a:t> up now at this age of his life simply ruination for any woman and no satisfaction in it pretending to like it till he comes and then finish it off myself anyway and it makes your lips pale anyhow its done now once and for all with all the talk of the world about it people make its only the first time after that its just the ordinary do it and think no more about it </a:t>
            </a:r>
            <a:r>
              <a:rPr kumimoji="1" lang="en-US" altLang="ja-JP" u="sng" dirty="0">
                <a:solidFill>
                  <a:srgbClr val="FF0000"/>
                </a:solidFill>
              </a:rPr>
              <a:t>why cant you kiss a man without going and marrying him first</a:t>
            </a:r>
            <a:r>
              <a:rPr kumimoji="1" lang="en-US" altLang="ja-JP" dirty="0">
                <a:solidFill>
                  <a:schemeClr val="tx1"/>
                </a:solidFill>
              </a:rPr>
              <a:t> you sometimes love to wildly when you feel that way so nice all over you </a:t>
            </a:r>
            <a:r>
              <a:rPr kumimoji="1" lang="en-US" altLang="ja-JP" dirty="0" err="1">
                <a:solidFill>
                  <a:schemeClr val="tx1"/>
                </a:solidFill>
              </a:rPr>
              <a:t>you</a:t>
            </a:r>
            <a:r>
              <a:rPr kumimoji="1" lang="en-US" altLang="ja-JP" dirty="0">
                <a:solidFill>
                  <a:schemeClr val="tx1"/>
                </a:solidFill>
              </a:rPr>
              <a:t> cant help yourself I wish some man or other would take me sometime when </a:t>
            </a:r>
            <a:r>
              <a:rPr kumimoji="1" lang="en-US" altLang="ja-JP" dirty="0" err="1">
                <a:solidFill>
                  <a:schemeClr val="tx1"/>
                </a:solidFill>
              </a:rPr>
              <a:t>hes</a:t>
            </a:r>
            <a:r>
              <a:rPr kumimoji="1" lang="en-US" altLang="ja-JP" dirty="0">
                <a:solidFill>
                  <a:schemeClr val="tx1"/>
                </a:solidFill>
              </a:rPr>
              <a:t> there and kiss me in his arms</a:t>
            </a:r>
          </a:p>
          <a:p>
            <a:pPr marL="0" indent="0">
              <a:buNone/>
            </a:pPr>
            <a:endParaRPr lang="en-US" altLang="ja-JP" dirty="0"/>
          </a:p>
          <a:p>
            <a:pPr marL="0" indent="0">
              <a:buNone/>
            </a:pPr>
            <a:endParaRPr lang="en-US" altLang="ja-JP" dirty="0"/>
          </a:p>
          <a:p>
            <a:pPr marL="0" indent="0">
              <a:buNone/>
            </a:pPr>
            <a:r>
              <a:rPr kumimoji="1" lang="ja-JP" altLang="en-US" dirty="0">
                <a:solidFill>
                  <a:schemeClr val="tx1"/>
                </a:solidFill>
              </a:rPr>
              <a:t>→「なぜまず結婚しなければ男にキスをしてはいけないのかしら」</a:t>
            </a:r>
            <a:endParaRPr kumimoji="1" lang="en-US" altLang="ja-JP" dirty="0">
              <a:solidFill>
                <a:schemeClr val="tx1"/>
              </a:solidFill>
            </a:endParaRPr>
          </a:p>
          <a:p>
            <a:pPr marL="0" indent="0">
              <a:buNone/>
            </a:pPr>
            <a:r>
              <a:rPr kumimoji="1" lang="ja-JP" altLang="en-US" dirty="0">
                <a:solidFill>
                  <a:schemeClr val="tx1"/>
                </a:solidFill>
              </a:rPr>
              <a:t>→「貞淑さ</a:t>
            </a:r>
            <a:r>
              <a:rPr kumimoji="1" lang="en-US" altLang="ja-JP" dirty="0">
                <a:solidFill>
                  <a:schemeClr val="tx1"/>
                </a:solidFill>
              </a:rPr>
              <a:t>(faithfulness)</a:t>
            </a:r>
            <a:r>
              <a:rPr kumimoji="1" lang="ja-JP" altLang="en-US" dirty="0">
                <a:solidFill>
                  <a:schemeClr val="tx1"/>
                </a:solidFill>
              </a:rPr>
              <a:t>」を女性に求める男性</a:t>
            </a:r>
            <a:endParaRPr kumimoji="1" lang="en-US" altLang="ja-JP" dirty="0">
              <a:solidFill>
                <a:schemeClr val="tx1"/>
              </a:solidFill>
            </a:endParaRPr>
          </a:p>
          <a:p>
            <a:pPr marL="0" indent="0">
              <a:buNone/>
            </a:pPr>
            <a:r>
              <a:rPr lang="ja-JP" altLang="en-US" dirty="0">
                <a:solidFill>
                  <a:schemeClr val="tx1"/>
                </a:solidFill>
              </a:rPr>
              <a:t>→「あたしはざんげがきらい」</a:t>
            </a:r>
            <a:r>
              <a:rPr lang="en-US" altLang="ja-JP" dirty="0">
                <a:solidFill>
                  <a:schemeClr val="tx1"/>
                </a:solidFill>
              </a:rPr>
              <a:t>(286)</a:t>
            </a:r>
            <a:r>
              <a:rPr lang="ja-JP" altLang="en-US" dirty="0">
                <a:solidFill>
                  <a:schemeClr val="tx1"/>
                </a:solidFill>
              </a:rPr>
              <a:t>：モリーがどれほど意図しているかどうかは不明であるが、女性の貞淑さはカトリック教会が求めて来たもの</a:t>
            </a:r>
            <a:endParaRPr kumimoji="1" lang="ja-JP" altLang="en-US" dirty="0"/>
          </a:p>
        </p:txBody>
      </p:sp>
    </p:spTree>
    <p:extLst>
      <p:ext uri="{BB962C8B-B14F-4D97-AF65-F5344CB8AC3E}">
        <p14:creationId xmlns:p14="http://schemas.microsoft.com/office/powerpoint/2010/main" val="41282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AD8D535-6B6B-4D0F-88E6-456E3E9A6E35}"/>
              </a:ext>
            </a:extLst>
          </p:cNvPr>
          <p:cNvSpPr>
            <a:spLocks noGrp="1"/>
          </p:cNvSpPr>
          <p:nvPr>
            <p:ph idx="1"/>
          </p:nvPr>
        </p:nvSpPr>
        <p:spPr>
          <a:xfrm>
            <a:off x="615143" y="3715789"/>
            <a:ext cx="11163992" cy="2776451"/>
          </a:xfrm>
        </p:spPr>
        <p:txBody>
          <a:bodyPr>
            <a:normAutofit/>
          </a:bodyPr>
          <a:lstStyle/>
          <a:p>
            <a:pPr marL="0" indent="0">
              <a:buNone/>
            </a:pPr>
            <a:r>
              <a:rPr kumimoji="1" lang="en-US" altLang="ja-JP" dirty="0" err="1">
                <a:solidFill>
                  <a:schemeClr val="tx1"/>
                </a:solidFill>
              </a:rPr>
              <a:t>theres</a:t>
            </a:r>
            <a:r>
              <a:rPr kumimoji="1" lang="en-US" altLang="ja-JP" dirty="0">
                <a:solidFill>
                  <a:schemeClr val="tx1"/>
                </a:solidFill>
              </a:rPr>
              <a:t> nothing like a kiss long and hot down to your soul almost </a:t>
            </a:r>
            <a:r>
              <a:rPr kumimoji="1" lang="en-US" altLang="ja-JP" dirty="0">
                <a:solidFill>
                  <a:srgbClr val="FF0000"/>
                </a:solidFill>
              </a:rPr>
              <a:t>paralyses</a:t>
            </a:r>
            <a:r>
              <a:rPr kumimoji="1" lang="en-US" altLang="ja-JP" dirty="0">
                <a:solidFill>
                  <a:schemeClr val="tx1"/>
                </a:solidFill>
              </a:rPr>
              <a:t> you then I hate that confession when I used to go to Father Corrigan he touched me father and what harm if he did where and I said on the canal bank like a fool but whereabouts on your person my child on the leg behind high up was it yes rather high up was it where you sit down yes </a:t>
            </a:r>
            <a:r>
              <a:rPr kumimoji="1" lang="en-US" altLang="ja-JP" u="sng" dirty="0">
                <a:solidFill>
                  <a:schemeClr val="tx1"/>
                </a:solidFill>
              </a:rPr>
              <a:t>O Lord </a:t>
            </a:r>
            <a:r>
              <a:rPr kumimoji="1" lang="en-US" altLang="ja-JP" u="sng" dirty="0" err="1">
                <a:solidFill>
                  <a:schemeClr val="tx1"/>
                </a:solidFill>
              </a:rPr>
              <a:t>couldnt</a:t>
            </a:r>
            <a:r>
              <a:rPr kumimoji="1" lang="en-US" altLang="ja-JP" u="sng" dirty="0">
                <a:solidFill>
                  <a:schemeClr val="tx1"/>
                </a:solidFill>
              </a:rPr>
              <a:t> he say bottom right out </a:t>
            </a:r>
            <a:r>
              <a:rPr kumimoji="1" lang="en-US" altLang="ja-JP" dirty="0">
                <a:solidFill>
                  <a:schemeClr val="tx1"/>
                </a:solidFill>
              </a:rPr>
              <a:t>(</a:t>
            </a:r>
            <a:r>
              <a:rPr kumimoji="1" lang="en-US" altLang="ja-JP" i="1" dirty="0">
                <a:solidFill>
                  <a:schemeClr val="tx1"/>
                </a:solidFill>
              </a:rPr>
              <a:t>U</a:t>
            </a:r>
            <a:r>
              <a:rPr kumimoji="1" lang="en-US" altLang="ja-JP" dirty="0">
                <a:solidFill>
                  <a:schemeClr val="tx1"/>
                </a:solidFill>
              </a:rPr>
              <a:t> 18.105-11)</a:t>
            </a:r>
          </a:p>
          <a:p>
            <a:pPr marL="0" indent="0">
              <a:buNone/>
            </a:pPr>
            <a:r>
              <a:rPr kumimoji="1" lang="ja-JP" altLang="en-US" dirty="0">
                <a:solidFill>
                  <a:schemeClr val="tx1"/>
                </a:solidFill>
              </a:rPr>
              <a:t>→「おしり</a:t>
            </a:r>
            <a:r>
              <a:rPr kumimoji="1" lang="en-US" altLang="ja-JP" dirty="0">
                <a:solidFill>
                  <a:schemeClr val="tx1"/>
                </a:solidFill>
              </a:rPr>
              <a:t>(bottom)</a:t>
            </a:r>
            <a:r>
              <a:rPr kumimoji="1" lang="ja-JP" altLang="en-US" dirty="0">
                <a:solidFill>
                  <a:schemeClr val="tx1"/>
                </a:solidFill>
              </a:rPr>
              <a:t>」という言葉を使わないようにする神父を揶揄するモリー</a:t>
            </a:r>
            <a:br>
              <a:rPr kumimoji="1" lang="en-US" altLang="ja-JP" dirty="0">
                <a:solidFill>
                  <a:schemeClr val="tx1"/>
                </a:solidFill>
              </a:rPr>
            </a:br>
            <a:r>
              <a:rPr kumimoji="1" lang="ja-JP" altLang="en-US" dirty="0">
                <a:solidFill>
                  <a:schemeClr val="tx1"/>
                </a:solidFill>
              </a:rPr>
              <a:t>→しかしここで重要なのは・・・</a:t>
            </a:r>
          </a:p>
        </p:txBody>
      </p:sp>
      <p:sp>
        <p:nvSpPr>
          <p:cNvPr id="3" name="タイトル 2">
            <a:extLst>
              <a:ext uri="{FF2B5EF4-FFF2-40B4-BE49-F238E27FC236}">
                <a16:creationId xmlns:a16="http://schemas.microsoft.com/office/drawing/2014/main" id="{21036FEE-86AC-42C8-8787-19BDFA82A4F3}"/>
              </a:ext>
            </a:extLst>
          </p:cNvPr>
          <p:cNvSpPr>
            <a:spLocks noGrp="1"/>
          </p:cNvSpPr>
          <p:nvPr>
            <p:ph type="title"/>
          </p:nvPr>
        </p:nvSpPr>
        <p:spPr>
          <a:xfrm>
            <a:off x="199505" y="257696"/>
            <a:ext cx="5719157" cy="2654469"/>
          </a:xfrm>
        </p:spPr>
        <p:txBody>
          <a:bodyPr>
            <a:normAutofit/>
          </a:bodyPr>
          <a:lstStyle/>
          <a:p>
            <a:r>
              <a:rPr kumimoji="1" lang="ja-JP" altLang="en-US" sz="4400" dirty="0"/>
              <a:t>「麻痺」させるものとしてのキス≒恋愛／欲望を肯定するモリー</a:t>
            </a:r>
          </a:p>
        </p:txBody>
      </p:sp>
      <p:pic>
        <p:nvPicPr>
          <p:cNvPr id="4" name="図 3">
            <a:extLst>
              <a:ext uri="{FF2B5EF4-FFF2-40B4-BE49-F238E27FC236}">
                <a16:creationId xmlns:a16="http://schemas.microsoft.com/office/drawing/2014/main" id="{41B24A84-0C17-4BE8-B5B9-302C293CB71A}"/>
              </a:ext>
            </a:extLst>
          </p:cNvPr>
          <p:cNvPicPr>
            <a:picLocks noChangeAspect="1"/>
          </p:cNvPicPr>
          <p:nvPr/>
        </p:nvPicPr>
        <p:blipFill>
          <a:blip r:embed="rId2"/>
          <a:stretch>
            <a:fillRect/>
          </a:stretch>
        </p:blipFill>
        <p:spPr>
          <a:xfrm>
            <a:off x="6170069" y="0"/>
            <a:ext cx="6096528" cy="3429297"/>
          </a:xfrm>
          <a:prstGeom prst="rect">
            <a:avLst/>
          </a:prstGeom>
        </p:spPr>
      </p:pic>
    </p:spTree>
    <p:extLst>
      <p:ext uri="{BB962C8B-B14F-4D97-AF65-F5344CB8AC3E}">
        <p14:creationId xmlns:p14="http://schemas.microsoft.com/office/powerpoint/2010/main" val="40322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AD2CDDC-3603-48B9-8880-8ACD7348199C}"/>
              </a:ext>
            </a:extLst>
          </p:cNvPr>
          <p:cNvSpPr>
            <a:spLocks noGrp="1"/>
          </p:cNvSpPr>
          <p:nvPr>
            <p:ph idx="1"/>
          </p:nvPr>
        </p:nvSpPr>
        <p:spPr>
          <a:xfrm>
            <a:off x="752475" y="1847849"/>
            <a:ext cx="10488681" cy="4838701"/>
          </a:xfrm>
        </p:spPr>
        <p:txBody>
          <a:bodyPr>
            <a:normAutofit lnSpcReduction="10000"/>
          </a:bodyPr>
          <a:lstStyle/>
          <a:p>
            <a:pPr marL="0" indent="0">
              <a:buNone/>
            </a:pPr>
            <a:r>
              <a:rPr kumimoji="1" lang="ja-JP" altLang="en-US" dirty="0">
                <a:solidFill>
                  <a:schemeClr val="tx1"/>
                </a:solidFill>
              </a:rPr>
              <a:t>①カトリック教会　</a:t>
            </a:r>
            <a:r>
              <a:rPr lang="ja-JP" altLang="en-US" dirty="0">
                <a:solidFill>
                  <a:schemeClr val="tx1"/>
                </a:solidFill>
              </a:rPr>
              <a:t>②大英帝国　</a:t>
            </a:r>
            <a:r>
              <a:rPr kumimoji="1" lang="ja-JP" altLang="en-US" dirty="0">
                <a:solidFill>
                  <a:schemeClr val="tx1"/>
                </a:solidFill>
              </a:rPr>
              <a:t>③（暴力を是とする）ナショナリズム</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lang="ja-JP" altLang="en-US" dirty="0">
                <a:solidFill>
                  <a:schemeClr val="tx1"/>
                </a:solidFill>
              </a:rPr>
              <a:t>①モリーは「告解」を嫌うが、「無神ろん者」</a:t>
            </a:r>
            <a:r>
              <a:rPr lang="en-US" altLang="ja-JP" dirty="0">
                <a:solidFill>
                  <a:schemeClr val="tx1"/>
                </a:solidFill>
              </a:rPr>
              <a:t>(385)</a:t>
            </a:r>
            <a:r>
              <a:rPr lang="ja-JP" altLang="en-US" dirty="0">
                <a:solidFill>
                  <a:schemeClr val="tx1"/>
                </a:solidFill>
              </a:rPr>
              <a:t>には否定的</a:t>
            </a:r>
            <a:endParaRPr lang="en-US" altLang="ja-JP" dirty="0">
              <a:solidFill>
                <a:schemeClr val="tx1"/>
              </a:solidFill>
            </a:endParaRPr>
          </a:p>
          <a:p>
            <a:r>
              <a:rPr lang="ja-JP" altLang="en-US" dirty="0">
                <a:solidFill>
                  <a:schemeClr val="tx1"/>
                </a:solidFill>
              </a:rPr>
              <a:t>②「世の中が女の天下になったほうがずっとよくなると思う女ならころしあったりすることはないだろうし」（</a:t>
            </a:r>
            <a:r>
              <a:rPr lang="en-US" altLang="ja-JP" dirty="0">
                <a:solidFill>
                  <a:schemeClr val="tx1"/>
                </a:solidFill>
              </a:rPr>
              <a:t>376</a:t>
            </a:r>
            <a:r>
              <a:rPr lang="ja-JP" altLang="en-US" dirty="0">
                <a:solidFill>
                  <a:schemeClr val="tx1"/>
                </a:solidFill>
              </a:rPr>
              <a:t>）</a:t>
            </a:r>
            <a:endParaRPr kumimoji="1" lang="en-US" altLang="ja-JP" dirty="0">
              <a:solidFill>
                <a:schemeClr val="tx1"/>
              </a:solidFill>
            </a:endParaRPr>
          </a:p>
          <a:p>
            <a:pPr marL="0" indent="0">
              <a:buNone/>
            </a:pPr>
            <a:r>
              <a:rPr kumimoji="1" lang="ja-JP" altLang="en-US" dirty="0">
                <a:solidFill>
                  <a:schemeClr val="tx1"/>
                </a:solidFill>
              </a:rPr>
              <a:t>③ナショナリストからのモリーへの「差別」→「</a:t>
            </a:r>
            <a:r>
              <a:rPr lang="ja-JP" altLang="en-US" dirty="0">
                <a:solidFill>
                  <a:schemeClr val="tx1"/>
                </a:solidFill>
              </a:rPr>
              <a:t>お父さんが軍人だったし」</a:t>
            </a:r>
            <a:r>
              <a:rPr lang="en-US" altLang="ja-JP" dirty="0">
                <a:solidFill>
                  <a:schemeClr val="tx1"/>
                </a:solidFill>
              </a:rPr>
              <a:t>(304)</a:t>
            </a:r>
            <a:r>
              <a:rPr lang="ja-JP" altLang="en-US" dirty="0">
                <a:solidFill>
                  <a:schemeClr val="tx1"/>
                </a:solidFill>
              </a:rPr>
              <a:t>：</a:t>
            </a:r>
            <a:r>
              <a:rPr kumimoji="1" lang="ja-JP" altLang="en-US" dirty="0">
                <a:solidFill>
                  <a:schemeClr val="tx1"/>
                </a:solidFill>
              </a:rPr>
              <a:t>イギリス軍で働いていた父とユダヤ系スペイン人（娼婦では？との説が有力）との間に生まれたモリーがアイルランドで経験する差別</a:t>
            </a:r>
            <a:endParaRPr kumimoji="1" lang="en-US" altLang="ja-JP" dirty="0">
              <a:solidFill>
                <a:schemeClr val="tx1"/>
              </a:solidFill>
            </a:endParaRPr>
          </a:p>
          <a:p>
            <a:pPr marL="0" indent="0">
              <a:buNone/>
            </a:pPr>
            <a:endParaRPr kumimoji="1" lang="en-US" altLang="ja-JP" dirty="0">
              <a:solidFill>
                <a:schemeClr val="tx1"/>
              </a:solidFill>
            </a:endParaRPr>
          </a:p>
          <a:p>
            <a:pPr marL="0" indent="0">
              <a:buNone/>
            </a:pPr>
            <a:r>
              <a:rPr lang="ja-JP" altLang="en-US" dirty="0">
                <a:solidFill>
                  <a:schemeClr val="tx1"/>
                </a:solidFill>
              </a:rPr>
              <a:t>→</a:t>
            </a:r>
            <a:r>
              <a:rPr lang="en-US" altLang="ja-JP" dirty="0">
                <a:solidFill>
                  <a:schemeClr val="tx1"/>
                </a:solidFill>
              </a:rPr>
              <a:t>『</a:t>
            </a:r>
            <a:r>
              <a:rPr lang="ja-JP" altLang="en-US" dirty="0">
                <a:solidFill>
                  <a:schemeClr val="tx1"/>
                </a:solidFill>
              </a:rPr>
              <a:t>ダブリナーズ</a:t>
            </a:r>
            <a:r>
              <a:rPr lang="en-US" altLang="ja-JP" dirty="0">
                <a:solidFill>
                  <a:schemeClr val="tx1"/>
                </a:solidFill>
              </a:rPr>
              <a:t>』</a:t>
            </a:r>
            <a:r>
              <a:rPr lang="ja-JP" altLang="en-US" dirty="0">
                <a:solidFill>
                  <a:schemeClr val="tx1"/>
                </a:solidFill>
              </a:rPr>
              <a:t>で徹底的に描いた「麻痺」の問題は、</a:t>
            </a:r>
            <a:r>
              <a:rPr lang="en-US" altLang="ja-JP" dirty="0">
                <a:solidFill>
                  <a:schemeClr val="tx1"/>
                </a:solidFill>
              </a:rPr>
              <a:t>『</a:t>
            </a:r>
            <a:r>
              <a:rPr lang="ja-JP" altLang="en-US" dirty="0">
                <a:solidFill>
                  <a:schemeClr val="tx1"/>
                </a:solidFill>
              </a:rPr>
              <a:t>ユリシーズ</a:t>
            </a:r>
            <a:r>
              <a:rPr lang="en-US" altLang="ja-JP" dirty="0">
                <a:solidFill>
                  <a:schemeClr val="tx1"/>
                </a:solidFill>
              </a:rPr>
              <a:t>』</a:t>
            </a:r>
            <a:r>
              <a:rPr lang="ja-JP" altLang="en-US" dirty="0">
                <a:solidFill>
                  <a:schemeClr val="tx1"/>
                </a:solidFill>
              </a:rPr>
              <a:t>において書き換えられる：（性）愛がもたらす麻痺</a:t>
            </a:r>
            <a:endParaRPr lang="en-US" altLang="ja-JP" dirty="0">
              <a:solidFill>
                <a:schemeClr val="tx1"/>
              </a:solidFill>
            </a:endParaRPr>
          </a:p>
          <a:p>
            <a:pPr marL="0" indent="0">
              <a:buNone/>
            </a:pPr>
            <a:r>
              <a:rPr lang="ja-JP" altLang="en-US" dirty="0">
                <a:solidFill>
                  <a:schemeClr val="tx1"/>
                </a:solidFill>
              </a:rPr>
              <a:t>→肯定的「麻痺」と否定的「麻痺」</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2F3FF3AF-8AF1-4C3E-A047-0E4B716BFEBE}"/>
              </a:ext>
            </a:extLst>
          </p:cNvPr>
          <p:cNvSpPr>
            <a:spLocks noGrp="1"/>
          </p:cNvSpPr>
          <p:nvPr>
            <p:ph type="title"/>
          </p:nvPr>
        </p:nvSpPr>
        <p:spPr>
          <a:xfrm>
            <a:off x="884583" y="437321"/>
            <a:ext cx="9973181" cy="725557"/>
          </a:xfrm>
        </p:spPr>
        <p:txBody>
          <a:bodyPr>
            <a:normAutofit/>
          </a:bodyPr>
          <a:lstStyle/>
          <a:p>
            <a:r>
              <a:rPr kumimoji="1" lang="ja-JP" altLang="en-US" sz="4400" dirty="0"/>
              <a:t>「麻痺」させるもの</a:t>
            </a:r>
          </a:p>
        </p:txBody>
      </p:sp>
    </p:spTree>
    <p:extLst>
      <p:ext uri="{BB962C8B-B14F-4D97-AF65-F5344CB8AC3E}">
        <p14:creationId xmlns:p14="http://schemas.microsoft.com/office/powerpoint/2010/main" val="18602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02D3B-2827-4170-AAF4-7B83C1EC206D}"/>
              </a:ext>
            </a:extLst>
          </p:cNvPr>
          <p:cNvSpPr>
            <a:spLocks noGrp="1"/>
          </p:cNvSpPr>
          <p:nvPr>
            <p:ph type="title"/>
          </p:nvPr>
        </p:nvSpPr>
        <p:spPr/>
        <p:txBody>
          <a:bodyPr/>
          <a:lstStyle/>
          <a:p>
            <a:r>
              <a:rPr kumimoji="1" lang="ja-JP" altLang="en-US" dirty="0"/>
              <a:t>「麻痺」の喜び、あるいは肯定的麻痺</a:t>
            </a:r>
          </a:p>
        </p:txBody>
      </p:sp>
      <p:sp>
        <p:nvSpPr>
          <p:cNvPr id="3" name="コンテンツ プレースホルダー 2">
            <a:extLst>
              <a:ext uri="{FF2B5EF4-FFF2-40B4-BE49-F238E27FC236}">
                <a16:creationId xmlns:a16="http://schemas.microsoft.com/office/drawing/2014/main" id="{14CF5560-E06B-4F04-8A22-39E2D341D115}"/>
              </a:ext>
            </a:extLst>
          </p:cNvPr>
          <p:cNvSpPr>
            <a:spLocks noGrp="1"/>
          </p:cNvSpPr>
          <p:nvPr>
            <p:ph idx="1"/>
          </p:nvPr>
        </p:nvSpPr>
        <p:spPr>
          <a:xfrm>
            <a:off x="595313" y="1825624"/>
            <a:ext cx="11082337" cy="4765675"/>
          </a:xfrm>
        </p:spPr>
        <p:txBody>
          <a:bodyPr>
            <a:normAutofit fontScale="92500" lnSpcReduction="10000"/>
          </a:bodyPr>
          <a:lstStyle/>
          <a:p>
            <a:pPr marL="0" indent="0">
              <a:buNone/>
            </a:pPr>
            <a:r>
              <a:rPr lang="ja-JP" altLang="en-US" dirty="0"/>
              <a:t>☆第</a:t>
            </a:r>
            <a:r>
              <a:rPr lang="en-US" altLang="ja-JP" dirty="0"/>
              <a:t>18</a:t>
            </a:r>
            <a:r>
              <a:rPr lang="ja-JP" altLang="en-US" dirty="0"/>
              <a:t>挿話のモリーの独白</a:t>
            </a:r>
            <a:endParaRPr lang="en-US" altLang="ja-JP" dirty="0"/>
          </a:p>
          <a:p>
            <a:pPr marL="0" indent="0">
              <a:buNone/>
            </a:pPr>
            <a:r>
              <a:rPr lang="ja-JP" altLang="en-US" dirty="0"/>
              <a:t>　</a:t>
            </a:r>
            <a:r>
              <a:rPr kumimoji="1" lang="en-US" altLang="ja-JP" dirty="0" err="1"/>
              <a:t>theres</a:t>
            </a:r>
            <a:r>
              <a:rPr kumimoji="1" lang="en-US" altLang="ja-JP" dirty="0"/>
              <a:t> nothing like a kiss long and hot down to your soul almost paralyses you (</a:t>
            </a:r>
            <a:r>
              <a:rPr kumimoji="1" lang="en-US" altLang="ja-JP" i="1" dirty="0"/>
              <a:t>U</a:t>
            </a:r>
            <a:r>
              <a:rPr kumimoji="1" lang="en-US" altLang="ja-JP" dirty="0"/>
              <a:t> 18.105-06)</a:t>
            </a:r>
          </a:p>
          <a:p>
            <a:pPr marL="0" indent="0">
              <a:buNone/>
            </a:pPr>
            <a:r>
              <a:rPr kumimoji="1" lang="ja-JP" altLang="en-US" dirty="0"/>
              <a:t>　長くて、熱いキスほど素敵なものってあるかしら。体の奥まで届くようなキスをしたら</a:t>
            </a:r>
            <a:r>
              <a:rPr kumimoji="1" lang="ja-JP" altLang="en-US" u="sng" dirty="0"/>
              <a:t>何も考えられなくなってしまう</a:t>
            </a:r>
            <a:r>
              <a:rPr kumimoji="1" lang="ja-JP" altLang="en-US" dirty="0"/>
              <a:t>もの。（拙訳）</a:t>
            </a:r>
          </a:p>
          <a:p>
            <a:pPr marL="0" indent="0">
              <a:buNone/>
            </a:pPr>
            <a:r>
              <a:rPr kumimoji="1" lang="ja-JP" altLang="en-US" dirty="0"/>
              <a:t>　長くつづく熱れつなたましいまであつくなるようなキスほどすきなものはないまるで</a:t>
            </a:r>
            <a:r>
              <a:rPr kumimoji="1" lang="ja-JP" altLang="en-US" u="sng" dirty="0"/>
              <a:t>しびれそう</a:t>
            </a:r>
            <a:r>
              <a:rPr kumimoji="1" lang="ja-JP" altLang="en-US" dirty="0"/>
              <a:t>だから（集英社文庫訳</a:t>
            </a:r>
            <a:r>
              <a:rPr kumimoji="1" lang="en-US" altLang="ja-JP" dirty="0"/>
              <a:t>286</a:t>
            </a:r>
            <a:r>
              <a:rPr kumimoji="1" lang="ja-JP" altLang="en-US" dirty="0"/>
              <a:t>）</a:t>
            </a:r>
            <a:endParaRPr kumimoji="1"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a:t>
            </a:r>
            <a:r>
              <a:rPr kumimoji="1" lang="en-US" altLang="ja-JP" dirty="0"/>
              <a:t>『</a:t>
            </a:r>
            <a:r>
              <a:rPr kumimoji="1" lang="ja-JP" altLang="en-US" dirty="0"/>
              <a:t>ダブリナーズ</a:t>
            </a:r>
            <a:r>
              <a:rPr kumimoji="1" lang="en-US" altLang="ja-JP" dirty="0"/>
              <a:t>』</a:t>
            </a:r>
            <a:r>
              <a:rPr kumimoji="1" lang="ja-JP" altLang="en-US" dirty="0"/>
              <a:t>から</a:t>
            </a:r>
            <a:r>
              <a:rPr kumimoji="1" lang="en-US" altLang="ja-JP" dirty="0"/>
              <a:t>『</a:t>
            </a:r>
            <a:r>
              <a:rPr kumimoji="1" lang="ja-JP" altLang="en-US" dirty="0"/>
              <a:t>ユリシーズ</a:t>
            </a:r>
            <a:r>
              <a:rPr kumimoji="1" lang="en-US" altLang="ja-JP" dirty="0"/>
              <a:t>』</a:t>
            </a:r>
            <a:r>
              <a:rPr kumimoji="1" lang="ja-JP" altLang="en-US" dirty="0"/>
              <a:t>に至る中で、ジョイスは「麻痺の喜び」、</a:t>
            </a:r>
            <a:r>
              <a:rPr lang="en-US" altLang="ja-JP" dirty="0"/>
              <a:t>『</a:t>
            </a:r>
            <a:r>
              <a:rPr lang="ja-JP" altLang="en-US" dirty="0"/>
              <a:t>罪の甘い喜び</a:t>
            </a:r>
            <a:r>
              <a:rPr lang="en-US" altLang="ja-JP" dirty="0"/>
              <a:t>(</a:t>
            </a:r>
            <a:r>
              <a:rPr kumimoji="1" lang="en-US" altLang="ja-JP" i="1" dirty="0"/>
              <a:t>Sweets of Sin</a:t>
            </a:r>
            <a:r>
              <a:rPr kumimoji="1" lang="en-US" altLang="ja-JP" dirty="0"/>
              <a:t>)』(</a:t>
            </a:r>
            <a:r>
              <a:rPr kumimoji="1" lang="en-US" altLang="ja-JP" i="1" dirty="0"/>
              <a:t>U</a:t>
            </a:r>
            <a:r>
              <a:rPr kumimoji="1" lang="en-US" altLang="ja-JP" dirty="0"/>
              <a:t> 10.606</a:t>
            </a:r>
            <a:r>
              <a:rPr kumimoji="1" lang="ja-JP" altLang="en-US" dirty="0"/>
              <a:t>が初出</a:t>
            </a:r>
            <a:r>
              <a:rPr kumimoji="1" lang="en-US" altLang="ja-JP" dirty="0"/>
              <a:t>)</a:t>
            </a:r>
            <a:r>
              <a:rPr kumimoji="1" lang="ja-JP" altLang="en-US" dirty="0"/>
              <a:t>とでも言うべき麻痺の肯定的側面を再発見したのではないか</a:t>
            </a:r>
            <a:endParaRPr kumimoji="1" lang="en-US" altLang="ja-JP" dirty="0"/>
          </a:p>
        </p:txBody>
      </p:sp>
    </p:spTree>
    <p:extLst>
      <p:ext uri="{BB962C8B-B14F-4D97-AF65-F5344CB8AC3E}">
        <p14:creationId xmlns:p14="http://schemas.microsoft.com/office/powerpoint/2010/main" val="1125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4F18BD-30AE-F096-15E5-1E8534F274ED}"/>
              </a:ext>
            </a:extLst>
          </p:cNvPr>
          <p:cNvSpPr>
            <a:spLocks noGrp="1"/>
          </p:cNvSpPr>
          <p:nvPr>
            <p:ph type="title"/>
          </p:nvPr>
        </p:nvSpPr>
        <p:spPr/>
        <p:txBody>
          <a:bodyPr/>
          <a:lstStyle/>
          <a:p>
            <a:r>
              <a:rPr lang="ja-JP" altLang="en-US" dirty="0"/>
              <a:t>「罪の甘い喜び」としての</a:t>
            </a:r>
            <a:r>
              <a:rPr lang="en-US" altLang="ja-JP" dirty="0"/>
              <a:t>『</a:t>
            </a:r>
            <a:r>
              <a:rPr lang="ja-JP" altLang="en-US" dirty="0"/>
              <a:t>ユリシーズ</a:t>
            </a:r>
            <a:r>
              <a:rPr lang="en-US" altLang="ja-JP" dirty="0"/>
              <a:t>』</a:t>
            </a:r>
            <a:endParaRPr lang="ja-JP" altLang="en-US" dirty="0"/>
          </a:p>
        </p:txBody>
      </p:sp>
      <p:sp>
        <p:nvSpPr>
          <p:cNvPr id="5" name="コンテンツ プレースホルダー 4">
            <a:extLst>
              <a:ext uri="{FF2B5EF4-FFF2-40B4-BE49-F238E27FC236}">
                <a16:creationId xmlns:a16="http://schemas.microsoft.com/office/drawing/2014/main" id="{CBF681F6-8E97-2C06-7234-8CD15E374D24}"/>
              </a:ext>
            </a:extLst>
          </p:cNvPr>
          <p:cNvSpPr>
            <a:spLocks noGrp="1"/>
          </p:cNvSpPr>
          <p:nvPr>
            <p:ph idx="1"/>
          </p:nvPr>
        </p:nvSpPr>
        <p:spPr/>
        <p:txBody>
          <a:bodyPr/>
          <a:lstStyle/>
          <a:p>
            <a:pPr marL="0" indent="0">
              <a:buNone/>
            </a:pPr>
            <a:r>
              <a:rPr lang="ja-JP" altLang="en-US" dirty="0"/>
              <a:t>→</a:t>
            </a:r>
            <a:r>
              <a:rPr lang="en-US" altLang="ja-JP" dirty="0"/>
              <a:t>there was no love lost between us </a:t>
            </a:r>
            <a:r>
              <a:rPr lang="en-US" altLang="ja-JP" dirty="0" err="1"/>
              <a:t>thats</a:t>
            </a:r>
            <a:r>
              <a:rPr lang="en-US" altLang="ja-JP" dirty="0"/>
              <a:t> 1 consolation I wonder what kind is that book he brought me Sweets of Sin (</a:t>
            </a:r>
            <a:r>
              <a:rPr lang="en-US" altLang="ja-JP" i="1" dirty="0"/>
              <a:t>U </a:t>
            </a:r>
            <a:r>
              <a:rPr lang="en-US" altLang="ja-JP" dirty="0"/>
              <a:t>18.967-68)</a:t>
            </a:r>
          </a:p>
          <a:p>
            <a:pPr marL="0" indent="0">
              <a:buNone/>
            </a:pPr>
            <a:r>
              <a:rPr lang="ja-JP" altLang="en-US" dirty="0"/>
              <a:t>あたしたちのあいだの愛がなくなってはいないそれがせめてものなぐさめ彼が持って来てくれたあの本はどういう手のものかしらつみのあまいよろこび（</a:t>
            </a:r>
            <a:r>
              <a:rPr lang="en-US" altLang="ja-JP" dirty="0"/>
              <a:t>344</a:t>
            </a:r>
            <a:r>
              <a:rPr lang="ja-JP" altLang="en-US" dirty="0"/>
              <a:t>）</a:t>
            </a:r>
            <a:endParaRPr lang="en-US" altLang="ja-JP" dirty="0"/>
          </a:p>
          <a:p>
            <a:pPr marL="0" indent="0">
              <a:buNone/>
            </a:pPr>
            <a:endParaRPr kumimoji="1" lang="en-US" altLang="ja-JP" dirty="0"/>
          </a:p>
          <a:p>
            <a:pPr marL="0" indent="0">
              <a:buNone/>
            </a:pPr>
            <a:r>
              <a:rPr kumimoji="1" lang="ja-JP" altLang="en-US" dirty="0"/>
              <a:t>罪を犯すことで楽園を追放されたイヴ（とアダム）</a:t>
            </a:r>
            <a:endParaRPr kumimoji="1" lang="en-US" altLang="ja-JP" dirty="0"/>
          </a:p>
          <a:p>
            <a:pPr marL="0" indent="0">
              <a:buNone/>
            </a:pPr>
            <a:r>
              <a:rPr lang="ja-JP" altLang="en-US" dirty="0"/>
              <a:t>→罪を犯すことで楽園を楽しむモリー（とブルーム）</a:t>
            </a:r>
            <a:endParaRPr kumimoji="1" lang="ja-JP" altLang="en-US" dirty="0"/>
          </a:p>
          <a:p>
            <a:pPr marL="0" indent="0">
              <a:buNone/>
            </a:pPr>
            <a:endParaRPr lang="ja-JP" altLang="en-US" dirty="0"/>
          </a:p>
        </p:txBody>
      </p:sp>
    </p:spTree>
    <p:extLst>
      <p:ext uri="{BB962C8B-B14F-4D97-AF65-F5344CB8AC3E}">
        <p14:creationId xmlns:p14="http://schemas.microsoft.com/office/powerpoint/2010/main" val="24684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6B187CD-003F-42C2-88DC-7D63FA5B9CD3}"/>
              </a:ext>
            </a:extLst>
          </p:cNvPr>
          <p:cNvSpPr>
            <a:spLocks noGrp="1"/>
          </p:cNvSpPr>
          <p:nvPr>
            <p:ph idx="1"/>
          </p:nvPr>
        </p:nvSpPr>
        <p:spPr>
          <a:xfrm>
            <a:off x="700088" y="2090737"/>
            <a:ext cx="10700095" cy="4562476"/>
          </a:xfrm>
        </p:spPr>
        <p:txBody>
          <a:bodyPr>
            <a:normAutofit lnSpcReduction="10000"/>
          </a:bodyPr>
          <a:lstStyle/>
          <a:p>
            <a:pPr marL="0" indent="0">
              <a:buNone/>
            </a:pPr>
            <a:r>
              <a:rPr kumimoji="1" lang="ja-JP" altLang="en-US" dirty="0">
                <a:solidFill>
                  <a:schemeClr val="tx1"/>
                </a:solidFill>
              </a:rPr>
              <a:t>○放尿するモリー</a:t>
            </a:r>
            <a:endParaRPr kumimoji="1" lang="en-US" altLang="ja-JP" dirty="0">
              <a:solidFill>
                <a:schemeClr val="tx1"/>
              </a:solidFill>
            </a:endParaRPr>
          </a:p>
          <a:p>
            <a:pPr marL="0" indent="0">
              <a:buNone/>
            </a:pPr>
            <a:r>
              <a:rPr kumimoji="1" lang="ja-JP" altLang="en-US" dirty="0">
                <a:solidFill>
                  <a:schemeClr val="tx1"/>
                </a:solidFill>
              </a:rPr>
              <a:t>ああわすれられないわまっすぐ音を立てて男みたいに</a:t>
            </a:r>
            <a:r>
              <a:rPr kumimoji="1" lang="en-US" altLang="ja-JP" dirty="0">
                <a:solidFill>
                  <a:schemeClr val="tx1"/>
                </a:solidFill>
              </a:rPr>
              <a:t>(</a:t>
            </a:r>
            <a:r>
              <a:rPr kumimoji="1" lang="en-IE" altLang="ja-JP" dirty="0">
                <a:solidFill>
                  <a:schemeClr val="tx1"/>
                </a:solidFill>
              </a:rPr>
              <a:t>like a man)</a:t>
            </a:r>
            <a:r>
              <a:rPr kumimoji="1" lang="ja-JP" altLang="en-US" dirty="0">
                <a:solidFill>
                  <a:schemeClr val="tx1"/>
                </a:solidFill>
              </a:rPr>
              <a:t>出すことができたころのこと</a:t>
            </a:r>
            <a:r>
              <a:rPr lang="ja-JP" altLang="en-US" dirty="0">
                <a:solidFill>
                  <a:schemeClr val="tx1"/>
                </a:solidFill>
              </a:rPr>
              <a:t>［中略］</a:t>
            </a:r>
            <a:r>
              <a:rPr kumimoji="1" lang="ja-JP" altLang="en-US" dirty="0">
                <a:solidFill>
                  <a:schemeClr val="tx1"/>
                </a:solidFill>
              </a:rPr>
              <a:t>あたし男になって</a:t>
            </a:r>
            <a:r>
              <a:rPr kumimoji="1" lang="en-US" altLang="ja-JP" dirty="0">
                <a:solidFill>
                  <a:schemeClr val="tx1"/>
                </a:solidFill>
              </a:rPr>
              <a:t>(</a:t>
            </a:r>
            <a:r>
              <a:rPr kumimoji="1" lang="en-IE" altLang="ja-JP" dirty="0">
                <a:solidFill>
                  <a:schemeClr val="tx1"/>
                </a:solidFill>
              </a:rPr>
              <a:t>being a man)</a:t>
            </a:r>
            <a:r>
              <a:rPr kumimoji="1" lang="ja-JP" altLang="en-US" dirty="0">
                <a:solidFill>
                  <a:schemeClr val="tx1"/>
                </a:solidFill>
              </a:rPr>
              <a:t>かわいい女にのっかってみたい</a:t>
            </a:r>
            <a:r>
              <a:rPr kumimoji="1" lang="en-US" altLang="ja-JP" dirty="0">
                <a:solidFill>
                  <a:schemeClr val="tx1"/>
                </a:solidFill>
              </a:rPr>
              <a:t>(356)</a:t>
            </a:r>
          </a:p>
          <a:p>
            <a:pPr marL="0" indent="0">
              <a:buNone/>
            </a:pPr>
            <a:endParaRPr lang="en-US" altLang="ja-JP" dirty="0">
              <a:solidFill>
                <a:schemeClr val="tx1"/>
              </a:solidFill>
            </a:endParaRPr>
          </a:p>
          <a:p>
            <a:pPr marL="0" indent="0">
              <a:buNone/>
            </a:pPr>
            <a:r>
              <a:rPr lang="ja-JP" altLang="en-US" dirty="0">
                <a:solidFill>
                  <a:schemeClr val="tx1"/>
                </a:solidFill>
              </a:rPr>
              <a:t>○オルガズムを思い出すモリー</a:t>
            </a:r>
            <a:endParaRPr lang="en-US" altLang="ja-JP" dirty="0">
              <a:solidFill>
                <a:schemeClr val="tx1"/>
              </a:solidFill>
            </a:endParaRPr>
          </a:p>
          <a:p>
            <a:pPr marL="0" indent="0">
              <a:buNone/>
            </a:pPr>
            <a:r>
              <a:rPr lang="ja-JP" altLang="en-US" dirty="0">
                <a:solidFill>
                  <a:schemeClr val="tx1"/>
                </a:solidFill>
              </a:rPr>
              <a:t>まるで体じゅうがもえるようそれとも彼がおしりをくすぐってあたしを</a:t>
            </a:r>
            <a:r>
              <a:rPr lang="en-US" altLang="ja-JP" dirty="0">
                <a:solidFill>
                  <a:schemeClr val="tx1"/>
                </a:solidFill>
              </a:rPr>
              <a:t>2</a:t>
            </a:r>
            <a:r>
              <a:rPr lang="ja-JP" altLang="en-US" dirty="0">
                <a:solidFill>
                  <a:schemeClr val="tx1"/>
                </a:solidFill>
              </a:rPr>
              <a:t>ど目に行かせたときのゆめを見ることができればいいのにあたし</a:t>
            </a:r>
            <a:r>
              <a:rPr lang="en-US" altLang="ja-JP" dirty="0">
                <a:solidFill>
                  <a:schemeClr val="tx1"/>
                </a:solidFill>
              </a:rPr>
              <a:t>5</a:t>
            </a:r>
            <a:r>
              <a:rPr lang="ja-JP" altLang="en-US" dirty="0">
                <a:solidFill>
                  <a:schemeClr val="tx1"/>
                </a:solidFill>
              </a:rPr>
              <a:t>分かんもつづいたあたしのりょう足で彼をおさえてあとであたしは彼をだきしめずにはいられなかった</a:t>
            </a:r>
            <a:r>
              <a:rPr lang="en-US" altLang="ja-JP" dirty="0">
                <a:solidFill>
                  <a:schemeClr val="tx1"/>
                </a:solidFill>
              </a:rPr>
              <a:t>O</a:t>
            </a:r>
            <a:r>
              <a:rPr lang="ja-JP" altLang="en-US" u="sng" dirty="0">
                <a:solidFill>
                  <a:schemeClr val="tx1"/>
                </a:solidFill>
              </a:rPr>
              <a:t>あたしは色んなことを大きな声でさけびたかった</a:t>
            </a:r>
            <a:r>
              <a:rPr lang="ja-JP" altLang="en-US" dirty="0">
                <a:solidFill>
                  <a:schemeClr val="tx1"/>
                </a:solidFill>
              </a:rPr>
              <a:t>ファックとかシットとかなんでも</a:t>
            </a:r>
            <a:r>
              <a:rPr lang="en-US" altLang="ja-JP" dirty="0">
                <a:solidFill>
                  <a:schemeClr val="tx1"/>
                </a:solidFill>
              </a:rPr>
              <a:t>(318)</a:t>
            </a:r>
          </a:p>
          <a:p>
            <a:pPr marL="0" indent="0">
              <a:buNone/>
            </a:pPr>
            <a:endParaRPr lang="en-US" altLang="ja-JP" dirty="0">
              <a:solidFill>
                <a:schemeClr val="tx1"/>
              </a:solidFill>
            </a:endParaRPr>
          </a:p>
          <a:p>
            <a:pPr marL="0" indent="0">
              <a:buNone/>
            </a:pPr>
            <a:r>
              <a:rPr lang="ja-JP" altLang="en-US" dirty="0">
                <a:solidFill>
                  <a:schemeClr val="tx1"/>
                </a:solidFill>
              </a:rPr>
              <a:t>→しかし、「さけびたかった」ということは、彼女は叫んでい「ない」</a:t>
            </a:r>
            <a:endParaRPr lang="en-US" altLang="ja-JP" dirty="0">
              <a:solidFill>
                <a:schemeClr val="tx1"/>
              </a:solidFill>
            </a:endParaRPr>
          </a:p>
          <a:p>
            <a:pPr marL="0" indent="0">
              <a:buNone/>
            </a:pPr>
            <a:endParaRPr kumimoji="1" lang="ja-JP" altLang="en-US" dirty="0"/>
          </a:p>
        </p:txBody>
      </p:sp>
      <p:sp>
        <p:nvSpPr>
          <p:cNvPr id="3" name="タイトル 2">
            <a:extLst>
              <a:ext uri="{FF2B5EF4-FFF2-40B4-BE49-F238E27FC236}">
                <a16:creationId xmlns:a16="http://schemas.microsoft.com/office/drawing/2014/main" id="{724992A2-46C0-4B2E-8C70-3D09DA4A9D75}"/>
              </a:ext>
            </a:extLst>
          </p:cNvPr>
          <p:cNvSpPr>
            <a:spLocks noGrp="1"/>
          </p:cNvSpPr>
          <p:nvPr>
            <p:ph type="title"/>
          </p:nvPr>
        </p:nvSpPr>
        <p:spPr>
          <a:xfrm>
            <a:off x="648393" y="467138"/>
            <a:ext cx="10640803" cy="1128299"/>
          </a:xfrm>
        </p:spPr>
        <p:txBody>
          <a:bodyPr>
            <a:noAutofit/>
          </a:bodyPr>
          <a:lstStyle/>
          <a:p>
            <a:r>
              <a:rPr kumimoji="1" lang="ja-JP" altLang="en-US" sz="4400" dirty="0"/>
              <a:t>「あたらしい女せい</a:t>
            </a:r>
            <a:r>
              <a:rPr kumimoji="1" lang="en-US" altLang="ja-JP" sz="4400" dirty="0"/>
              <a:t>(</a:t>
            </a:r>
            <a:r>
              <a:rPr kumimoji="1" lang="en-IE" altLang="ja-JP" sz="4400" dirty="0"/>
              <a:t>the new woman)</a:t>
            </a:r>
            <a:r>
              <a:rPr kumimoji="1" lang="ja-JP" altLang="en-US" sz="4400" dirty="0"/>
              <a:t>」</a:t>
            </a:r>
            <a:r>
              <a:rPr kumimoji="1" lang="en-US" altLang="ja-JP" sz="4400" dirty="0"/>
              <a:t>(335)</a:t>
            </a:r>
            <a:r>
              <a:rPr kumimoji="1" lang="ja-JP" altLang="en-US" sz="4400" dirty="0"/>
              <a:t>としてのモリー？</a:t>
            </a:r>
          </a:p>
        </p:txBody>
      </p:sp>
    </p:spTree>
    <p:extLst>
      <p:ext uri="{BB962C8B-B14F-4D97-AF65-F5344CB8AC3E}">
        <p14:creationId xmlns:p14="http://schemas.microsoft.com/office/powerpoint/2010/main" val="18525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6DFF0E3-D7BC-4AD0-B3CB-13D5A2310099}"/>
              </a:ext>
            </a:extLst>
          </p:cNvPr>
          <p:cNvSpPr>
            <a:spLocks noGrp="1"/>
          </p:cNvSpPr>
          <p:nvPr>
            <p:ph idx="1"/>
          </p:nvPr>
        </p:nvSpPr>
        <p:spPr>
          <a:xfrm>
            <a:off x="476250" y="4386263"/>
            <a:ext cx="11186505" cy="2471737"/>
          </a:xfrm>
        </p:spPr>
        <p:txBody>
          <a:bodyPr>
            <a:normAutofit/>
          </a:bodyPr>
          <a:lstStyle/>
          <a:p>
            <a:pPr marL="0" indent="0">
              <a:buNone/>
            </a:pPr>
            <a:r>
              <a:rPr kumimoji="1" lang="ja-JP" altLang="en-US" dirty="0">
                <a:solidFill>
                  <a:schemeClr val="tx1"/>
                </a:solidFill>
              </a:rPr>
              <a:t>例</a:t>
            </a:r>
            <a:endParaRPr kumimoji="1" lang="en-US" altLang="ja-JP" dirty="0">
              <a:solidFill>
                <a:schemeClr val="tx1"/>
              </a:solidFill>
            </a:endParaRPr>
          </a:p>
          <a:p>
            <a:pPr marL="0" indent="0">
              <a:buNone/>
            </a:pPr>
            <a:r>
              <a:rPr lang="ja-JP" altLang="en-US" sz="2600" dirty="0">
                <a:solidFill>
                  <a:schemeClr val="tx1"/>
                </a:solidFill>
              </a:rPr>
              <a:t>「それからあのばあさんのかっている犬のやつあたしの毛がわのにおいをかいでしょっちゅうあたしのペチコートの下にもぐりこもうとして</a:t>
            </a:r>
            <a:r>
              <a:rPr lang="ja-JP" altLang="en-US" sz="2600" dirty="0">
                <a:solidFill>
                  <a:srgbClr val="FF0000"/>
                </a:solidFill>
              </a:rPr>
              <a:t>あれのときにはなおさら</a:t>
            </a:r>
            <a:r>
              <a:rPr kumimoji="1" lang="en-US" altLang="ja-JP" sz="2600" dirty="0">
                <a:solidFill>
                  <a:srgbClr val="FF0000"/>
                </a:solidFill>
              </a:rPr>
              <a:t>(</a:t>
            </a:r>
            <a:r>
              <a:rPr kumimoji="1" lang="en-IE" altLang="ja-JP" sz="2600" dirty="0">
                <a:solidFill>
                  <a:srgbClr val="FF0000"/>
                </a:solidFill>
              </a:rPr>
              <a:t>especially then)</a:t>
            </a:r>
            <a:r>
              <a:rPr kumimoji="1" lang="ja-JP" altLang="en-US" sz="2600" dirty="0">
                <a:solidFill>
                  <a:schemeClr val="tx1"/>
                </a:solidFill>
              </a:rPr>
              <a:t>」（集英社訳 </a:t>
            </a:r>
            <a:r>
              <a:rPr kumimoji="1" lang="en-US" altLang="ja-JP" sz="2600" dirty="0">
                <a:solidFill>
                  <a:schemeClr val="tx1"/>
                </a:solidFill>
              </a:rPr>
              <a:t>280)</a:t>
            </a:r>
          </a:p>
          <a:p>
            <a:pPr marL="0" indent="0">
              <a:buNone/>
            </a:pPr>
            <a:r>
              <a:rPr lang="ja-JP" altLang="en-US" sz="2600" dirty="0">
                <a:solidFill>
                  <a:schemeClr val="tx1"/>
                </a:solidFill>
              </a:rPr>
              <a:t>「おやちょっと待ってあらたいへん</a:t>
            </a:r>
            <a:r>
              <a:rPr lang="en-US" altLang="ja-JP" sz="2600" dirty="0">
                <a:solidFill>
                  <a:schemeClr val="tx1"/>
                </a:solidFill>
              </a:rPr>
              <a:t>yes</a:t>
            </a:r>
            <a:r>
              <a:rPr lang="ja-JP" altLang="en-US" sz="2600" dirty="0">
                <a:solidFill>
                  <a:srgbClr val="FF0000"/>
                </a:solidFill>
              </a:rPr>
              <a:t>あれ</a:t>
            </a:r>
            <a:r>
              <a:rPr lang="ja-JP" altLang="en-US" sz="2600" dirty="0">
                <a:solidFill>
                  <a:schemeClr val="tx1"/>
                </a:solidFill>
              </a:rPr>
              <a:t>がはじまったんだわ</a:t>
            </a:r>
            <a:r>
              <a:rPr lang="en-US" altLang="ja-JP" sz="2600" dirty="0">
                <a:solidFill>
                  <a:schemeClr val="tx1"/>
                </a:solidFill>
              </a:rPr>
              <a:t>(</a:t>
            </a:r>
            <a:r>
              <a:rPr lang="en-US" altLang="ja-JP" sz="2600" dirty="0">
                <a:solidFill>
                  <a:srgbClr val="FF0000"/>
                </a:solidFill>
              </a:rPr>
              <a:t>that thing </a:t>
            </a:r>
            <a:r>
              <a:rPr lang="en-US" altLang="ja-JP" sz="2600" dirty="0">
                <a:solidFill>
                  <a:schemeClr val="tx1"/>
                </a:solidFill>
              </a:rPr>
              <a:t>has come on me)</a:t>
            </a:r>
            <a:r>
              <a:rPr lang="ja-JP" altLang="en-US" sz="2600" dirty="0">
                <a:solidFill>
                  <a:schemeClr val="tx1"/>
                </a:solidFill>
              </a:rPr>
              <a:t>」</a:t>
            </a:r>
            <a:r>
              <a:rPr lang="en-US" altLang="ja-JP" sz="2600" dirty="0">
                <a:solidFill>
                  <a:schemeClr val="tx1"/>
                </a:solidFill>
              </a:rPr>
              <a:t>(353)</a:t>
            </a:r>
            <a:endParaRPr kumimoji="1" lang="en-US" altLang="ja-JP" sz="2600" dirty="0">
              <a:solidFill>
                <a:schemeClr val="tx1"/>
              </a:solidFill>
            </a:endParaRPr>
          </a:p>
          <a:p>
            <a:pPr marL="0" indent="0">
              <a:buNone/>
            </a:pPr>
            <a:endParaRPr kumimoji="1"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BBAB0395-BED4-4742-B79D-AE23E02F5747}"/>
              </a:ext>
            </a:extLst>
          </p:cNvPr>
          <p:cNvSpPr>
            <a:spLocks noGrp="1"/>
          </p:cNvSpPr>
          <p:nvPr>
            <p:ph type="title"/>
          </p:nvPr>
        </p:nvSpPr>
        <p:spPr>
          <a:xfrm>
            <a:off x="133004" y="536714"/>
            <a:ext cx="5086696" cy="2663686"/>
          </a:xfrm>
        </p:spPr>
        <p:txBody>
          <a:bodyPr>
            <a:noAutofit/>
          </a:bodyPr>
          <a:lstStyle/>
          <a:p>
            <a:r>
              <a:rPr kumimoji="1" lang="ja-JP" altLang="en-US" sz="4400" dirty="0"/>
              <a:t>しかし</a:t>
            </a:r>
            <a:r>
              <a:rPr kumimoji="1" lang="en-US" altLang="ja-JP" sz="4400" dirty="0"/>
              <a:t>〈</a:t>
            </a:r>
            <a:r>
              <a:rPr kumimoji="1" lang="ja-JP" altLang="en-US" sz="4400" dirty="0"/>
              <a:t>新しい女性的女性</a:t>
            </a:r>
            <a:r>
              <a:rPr kumimoji="1" lang="en-US" altLang="ja-JP" sz="4400" dirty="0"/>
              <a:t>〉</a:t>
            </a:r>
            <a:r>
              <a:rPr kumimoji="1" lang="ja-JP" altLang="en-US" sz="4400" dirty="0"/>
              <a:t>であるモリーとて「抑圧」からは完全に自由でない</a:t>
            </a:r>
          </a:p>
        </p:txBody>
      </p:sp>
      <p:pic>
        <p:nvPicPr>
          <p:cNvPr id="4" name="図 3">
            <a:extLst>
              <a:ext uri="{FF2B5EF4-FFF2-40B4-BE49-F238E27FC236}">
                <a16:creationId xmlns:a16="http://schemas.microsoft.com/office/drawing/2014/main" id="{36793441-BEA9-44D9-93A5-B34A68902DA4}"/>
              </a:ext>
            </a:extLst>
          </p:cNvPr>
          <p:cNvPicPr>
            <a:picLocks noChangeAspect="1"/>
          </p:cNvPicPr>
          <p:nvPr/>
        </p:nvPicPr>
        <p:blipFill>
          <a:blip r:embed="rId2"/>
          <a:stretch>
            <a:fillRect/>
          </a:stretch>
        </p:blipFill>
        <p:spPr>
          <a:xfrm>
            <a:off x="5109424" y="0"/>
            <a:ext cx="7082576" cy="3983949"/>
          </a:xfrm>
          <a:prstGeom prst="rect">
            <a:avLst/>
          </a:prstGeom>
        </p:spPr>
      </p:pic>
      <p:pic>
        <p:nvPicPr>
          <p:cNvPr id="6" name="図 5">
            <a:extLst>
              <a:ext uri="{FF2B5EF4-FFF2-40B4-BE49-F238E27FC236}">
                <a16:creationId xmlns:a16="http://schemas.microsoft.com/office/drawing/2014/main" id="{F67D8C5F-5788-AFCA-3137-45D6B4126B73}"/>
              </a:ext>
            </a:extLst>
          </p:cNvPr>
          <p:cNvPicPr>
            <a:picLocks noChangeAspect="1"/>
          </p:cNvPicPr>
          <p:nvPr/>
        </p:nvPicPr>
        <p:blipFill>
          <a:blip r:embed="rId3"/>
          <a:stretch>
            <a:fillRect/>
          </a:stretch>
        </p:blipFill>
        <p:spPr>
          <a:xfrm>
            <a:off x="5533287" y="828243"/>
            <a:ext cx="6581153" cy="3867100"/>
          </a:xfrm>
          <a:prstGeom prst="rect">
            <a:avLst/>
          </a:prstGeom>
        </p:spPr>
      </p:pic>
    </p:spTree>
    <p:extLst>
      <p:ext uri="{BB962C8B-B14F-4D97-AF65-F5344CB8AC3E}">
        <p14:creationId xmlns:p14="http://schemas.microsoft.com/office/powerpoint/2010/main" val="21360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AEC3B75-975A-4A81-90C2-4FD5806618BC}"/>
              </a:ext>
            </a:extLst>
          </p:cNvPr>
          <p:cNvSpPr>
            <a:spLocks noGrp="1"/>
          </p:cNvSpPr>
          <p:nvPr>
            <p:ph idx="1"/>
          </p:nvPr>
        </p:nvSpPr>
        <p:spPr>
          <a:xfrm>
            <a:off x="944216" y="1820486"/>
            <a:ext cx="10396331" cy="4921135"/>
          </a:xfrm>
        </p:spPr>
        <p:txBody>
          <a:bodyPr>
            <a:normAutofit lnSpcReduction="10000"/>
          </a:bodyPr>
          <a:lstStyle/>
          <a:p>
            <a:pPr marL="0" indent="0">
              <a:buNone/>
            </a:pPr>
            <a:r>
              <a:rPr kumimoji="1" lang="ja-JP" altLang="en-US" dirty="0">
                <a:solidFill>
                  <a:schemeClr val="tx1"/>
                </a:solidFill>
              </a:rPr>
              <a:t>モリーの自由な「意識の流れ」にもある種の「抑圧」は働いている</a:t>
            </a:r>
            <a:endParaRPr kumimoji="1" lang="en-US" altLang="ja-JP" dirty="0">
              <a:solidFill>
                <a:schemeClr val="tx1"/>
              </a:solidFill>
            </a:endParaRPr>
          </a:p>
          <a:p>
            <a:pPr marL="0" indent="0">
              <a:buNone/>
            </a:pPr>
            <a:r>
              <a:rPr lang="ja-JP" altLang="en-US" dirty="0">
                <a:solidFill>
                  <a:schemeClr val="tx1"/>
                </a:solidFill>
              </a:rPr>
              <a:t>→私たちにとって真に自由な思考は存在するのか</a:t>
            </a:r>
            <a:endParaRPr lang="en-US" altLang="ja-JP" dirty="0">
              <a:solidFill>
                <a:schemeClr val="tx1"/>
              </a:solidFill>
            </a:endParaRPr>
          </a:p>
          <a:p>
            <a:pPr marL="0" indent="0">
              <a:buNone/>
            </a:pPr>
            <a:r>
              <a:rPr kumimoji="1" lang="ja-JP" altLang="en-US" dirty="0">
                <a:solidFill>
                  <a:schemeClr val="tx1"/>
                </a:solidFill>
              </a:rPr>
              <a:t>　例）</a:t>
            </a:r>
            <a:r>
              <a:rPr lang="ja-JP" altLang="en-US" dirty="0">
                <a:solidFill>
                  <a:schemeClr val="tx1"/>
                </a:solidFill>
              </a:rPr>
              <a:t>言語的制約　ジャック・ラカン「無意識は言語のように構成されている</a:t>
            </a:r>
            <a:r>
              <a:rPr lang="en-US" altLang="ja-JP" dirty="0">
                <a:solidFill>
                  <a:schemeClr val="tx1"/>
                </a:solidFill>
              </a:rPr>
              <a:t>(The unconscious is structured like a language)</a:t>
            </a:r>
            <a:r>
              <a:rPr lang="ja-JP" altLang="en-US" dirty="0">
                <a:solidFill>
                  <a:schemeClr val="tx1"/>
                </a:solidFill>
              </a:rPr>
              <a:t>」</a:t>
            </a:r>
            <a:endParaRPr lang="en-US" altLang="ja-JP" dirty="0">
              <a:solidFill>
                <a:schemeClr val="tx1"/>
              </a:solidFill>
            </a:endParaRPr>
          </a:p>
          <a:p>
            <a:pPr marL="0" indent="0">
              <a:buNone/>
            </a:pPr>
            <a:r>
              <a:rPr kumimoji="1" lang="ja-JP" altLang="en-US" dirty="0">
                <a:solidFill>
                  <a:schemeClr val="tx1"/>
                </a:solidFill>
              </a:rPr>
              <a:t>　　　生物的制約　私たちは物を食べ、性欲を満たし、眠る</a:t>
            </a:r>
            <a:r>
              <a:rPr lang="ja-JP" altLang="en-US" dirty="0">
                <a:solidFill>
                  <a:schemeClr val="tx1"/>
                </a:solidFill>
              </a:rPr>
              <a:t>→</a:t>
            </a:r>
            <a:r>
              <a:rPr lang="en-US" altLang="ja-JP" dirty="0">
                <a:solidFill>
                  <a:schemeClr val="tx1"/>
                </a:solidFill>
              </a:rPr>
              <a:t>animal / brute / beast</a:t>
            </a:r>
            <a:r>
              <a:rPr lang="ja-JP" altLang="en-US" dirty="0">
                <a:solidFill>
                  <a:schemeClr val="tx1"/>
                </a:solidFill>
              </a:rPr>
              <a:t>としての人間</a:t>
            </a:r>
            <a:endParaRPr kumimoji="1" lang="en-US" altLang="ja-JP" dirty="0">
              <a:solidFill>
                <a:schemeClr val="tx1"/>
              </a:solidFill>
            </a:endParaRPr>
          </a:p>
          <a:p>
            <a:pPr marL="0" indent="0">
              <a:buNone/>
            </a:pPr>
            <a:endParaRPr lang="en-US" altLang="ja-JP" dirty="0"/>
          </a:p>
          <a:p>
            <a:pPr marL="0" indent="0">
              <a:buNone/>
            </a:pPr>
            <a:r>
              <a:rPr kumimoji="1" lang="en-US" altLang="ja-JP" dirty="0">
                <a:solidFill>
                  <a:srgbClr val="FF0000"/>
                </a:solidFill>
              </a:rPr>
              <a:t>ambiguous</a:t>
            </a:r>
            <a:r>
              <a:rPr kumimoji="1" lang="ja-JP" altLang="en-US" dirty="0">
                <a:solidFill>
                  <a:srgbClr val="FF0000"/>
                </a:solidFill>
              </a:rPr>
              <a:t>　あいまいな、多義的な、両義的</a:t>
            </a:r>
            <a:endParaRPr kumimoji="1" lang="en-US" altLang="ja-JP" dirty="0">
              <a:solidFill>
                <a:srgbClr val="FF0000"/>
              </a:solidFill>
            </a:endParaRPr>
          </a:p>
          <a:p>
            <a:pPr marL="0" indent="0">
              <a:buNone/>
            </a:pPr>
            <a:r>
              <a:rPr kumimoji="1" lang="ja-JP" altLang="en-US" dirty="0">
                <a:solidFill>
                  <a:schemeClr val="tx1"/>
                </a:solidFill>
              </a:rPr>
              <a:t>→ブルームの「多様性」が、可能態としての私たちを示すように、モリーもまた</a:t>
            </a:r>
            <a:r>
              <a:rPr kumimoji="1" lang="en-US" altLang="ja-JP" dirty="0">
                <a:solidFill>
                  <a:schemeClr val="tx1"/>
                </a:solidFill>
              </a:rPr>
              <a:t>ambiguous</a:t>
            </a:r>
            <a:r>
              <a:rPr kumimoji="1" lang="ja-JP" altLang="en-US" dirty="0">
                <a:solidFill>
                  <a:schemeClr val="tx1"/>
                </a:solidFill>
              </a:rPr>
              <a:t>な存在</a:t>
            </a:r>
            <a:endParaRPr kumimoji="1" lang="en-US" altLang="ja-JP" dirty="0">
              <a:solidFill>
                <a:schemeClr val="tx1"/>
              </a:solidFill>
            </a:endParaRPr>
          </a:p>
          <a:p>
            <a:pPr marL="0" indent="0">
              <a:buNone/>
            </a:pPr>
            <a:r>
              <a:rPr lang="ja-JP" altLang="en-US" dirty="0">
                <a:solidFill>
                  <a:schemeClr val="tx1"/>
                </a:solidFill>
              </a:rPr>
              <a:t>→もしかしたら、モリーにだって自らの「不義」の理由はわかっていないのでは？　「もちろんみんな彼がわるいのよ</a:t>
            </a:r>
            <a:r>
              <a:rPr lang="en-US" altLang="ja-JP" dirty="0">
                <a:solidFill>
                  <a:schemeClr val="tx1"/>
                </a:solidFill>
              </a:rPr>
              <a:t>(it was all his fault of course)</a:t>
            </a:r>
            <a:r>
              <a:rPr lang="ja-JP" altLang="en-US" dirty="0">
                <a:solidFill>
                  <a:schemeClr val="tx1"/>
                </a:solidFill>
              </a:rPr>
              <a:t>」</a:t>
            </a:r>
            <a:r>
              <a:rPr lang="en-US" altLang="ja-JP" dirty="0">
                <a:solidFill>
                  <a:schemeClr val="tx1"/>
                </a:solidFill>
              </a:rPr>
              <a:t>(283)</a:t>
            </a:r>
            <a:r>
              <a:rPr lang="ja-JP" altLang="en-US" dirty="0">
                <a:solidFill>
                  <a:schemeClr val="tx1"/>
                </a:solidFill>
              </a:rPr>
              <a:t>／「みんな彼がわるいのよ</a:t>
            </a:r>
            <a:r>
              <a:rPr lang="en-US" altLang="ja-JP" dirty="0">
                <a:solidFill>
                  <a:schemeClr val="tx1"/>
                </a:solidFill>
              </a:rPr>
              <a:t>(its all his own fault)</a:t>
            </a:r>
            <a:r>
              <a:rPr lang="ja-JP" altLang="en-US" dirty="0">
                <a:solidFill>
                  <a:schemeClr val="tx1"/>
                </a:solidFill>
              </a:rPr>
              <a:t>」</a:t>
            </a:r>
            <a:r>
              <a:rPr lang="en-US" altLang="ja-JP" dirty="0">
                <a:solidFill>
                  <a:schemeClr val="tx1"/>
                </a:solidFill>
              </a:rPr>
              <a:t>(381)</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EC9CA425-3857-4EBD-B9DB-D2EA56BD7323}"/>
              </a:ext>
            </a:extLst>
          </p:cNvPr>
          <p:cNvSpPr>
            <a:spLocks noGrp="1"/>
          </p:cNvSpPr>
          <p:nvPr>
            <p:ph type="title"/>
          </p:nvPr>
        </p:nvSpPr>
        <p:spPr>
          <a:xfrm>
            <a:off x="573579" y="506897"/>
            <a:ext cx="10706792" cy="1064208"/>
          </a:xfrm>
        </p:spPr>
        <p:txBody>
          <a:bodyPr>
            <a:noAutofit/>
          </a:bodyPr>
          <a:lstStyle/>
          <a:p>
            <a:r>
              <a:rPr kumimoji="1" lang="ja-JP" altLang="en-US" sz="4400" dirty="0"/>
              <a:t>「自由」の曖昧さ、あるいは常に既に限定的な私たちの自由</a:t>
            </a:r>
          </a:p>
        </p:txBody>
      </p:sp>
    </p:spTree>
    <p:extLst>
      <p:ext uri="{BB962C8B-B14F-4D97-AF65-F5344CB8AC3E}">
        <p14:creationId xmlns:p14="http://schemas.microsoft.com/office/powerpoint/2010/main" val="31777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1000"/>
                                        <p:tgtEl>
                                          <p:spTgt spid="2">
                                            <p:txEl>
                                              <p:pRg st="5" end="5"/>
                                            </p:txEl>
                                          </p:spTgt>
                                        </p:tgtEl>
                                      </p:cBhvr>
                                    </p:animEffect>
                                    <p:anim calcmode="lin" valueType="num">
                                      <p:cBhvr>
                                        <p:cTn id="3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1000"/>
                                        <p:tgtEl>
                                          <p:spTgt spid="2">
                                            <p:txEl>
                                              <p:pRg st="6" end="6"/>
                                            </p:txEl>
                                          </p:spTgt>
                                        </p:tgtEl>
                                      </p:cBhvr>
                                    </p:animEffect>
                                    <p:anim calcmode="lin" valueType="num">
                                      <p:cBhvr>
                                        <p:cTn id="3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E6557FA-AE71-4000-9E74-388C45DC6C2E}"/>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0183B686-CDCB-4022-8D30-FBDAB1A1F9D2}"/>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CB8AC9C1-9913-4DB4-8F0A-5FA7A3C97D75}"/>
              </a:ext>
            </a:extLst>
          </p:cNvPr>
          <p:cNvPicPr>
            <a:picLocks noChangeAspect="1"/>
          </p:cNvPicPr>
          <p:nvPr/>
        </p:nvPicPr>
        <p:blipFill>
          <a:blip r:embed="rId2"/>
          <a:stretch>
            <a:fillRect/>
          </a:stretch>
        </p:blipFill>
        <p:spPr>
          <a:xfrm>
            <a:off x="0" y="0"/>
            <a:ext cx="10501459" cy="6858000"/>
          </a:xfrm>
          <a:prstGeom prst="rect">
            <a:avLst/>
          </a:prstGeom>
        </p:spPr>
      </p:pic>
    </p:spTree>
    <p:extLst>
      <p:ext uri="{BB962C8B-B14F-4D97-AF65-F5344CB8AC3E}">
        <p14:creationId xmlns:p14="http://schemas.microsoft.com/office/powerpoint/2010/main" val="336609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FF74D4E-1EE8-4CCD-9993-CF1F15DE9385}"/>
              </a:ext>
            </a:extLst>
          </p:cNvPr>
          <p:cNvSpPr>
            <a:spLocks noGrp="1"/>
          </p:cNvSpPr>
          <p:nvPr>
            <p:ph idx="1"/>
          </p:nvPr>
        </p:nvSpPr>
        <p:spPr>
          <a:xfrm>
            <a:off x="523702" y="1745673"/>
            <a:ext cx="11413374" cy="4987636"/>
          </a:xfrm>
        </p:spPr>
        <p:txBody>
          <a:bodyPr>
            <a:normAutofit fontScale="92500" lnSpcReduction="20000"/>
          </a:bodyPr>
          <a:lstStyle/>
          <a:p>
            <a:pPr marL="0" indent="0">
              <a:buNone/>
            </a:pPr>
            <a:r>
              <a:rPr kumimoji="1" lang="ja-JP" altLang="en-US" dirty="0">
                <a:solidFill>
                  <a:schemeClr val="tx1"/>
                </a:solidFill>
              </a:rPr>
              <a:t>自由になれない私たち（「獣になれない私たち」</a:t>
            </a:r>
            <a:r>
              <a:rPr kumimoji="1" lang="en-US" altLang="ja-JP" dirty="0">
                <a:solidFill>
                  <a:schemeClr val="tx1"/>
                </a:solidFill>
              </a:rPr>
              <a:t>by </a:t>
            </a:r>
            <a:r>
              <a:rPr kumimoji="1" lang="ja-JP" altLang="en-US" dirty="0">
                <a:solidFill>
                  <a:schemeClr val="tx1"/>
                </a:solidFill>
              </a:rPr>
              <a:t>野木亜紀子）は、「アイデンティティ」≒名前の問題</a:t>
            </a:r>
            <a:r>
              <a:rPr kumimoji="1" lang="en-US" altLang="ja-JP" dirty="0">
                <a:solidFill>
                  <a:schemeClr val="tx1"/>
                </a:solidFill>
              </a:rPr>
              <a:t>(What’s in a name?)</a:t>
            </a:r>
            <a:r>
              <a:rPr kumimoji="1" lang="ja-JP" altLang="en-US" dirty="0">
                <a:solidFill>
                  <a:schemeClr val="tx1"/>
                </a:solidFill>
              </a:rPr>
              <a:t>に関して言えば、私たちは常に既に他者の視線に晒されているから</a:t>
            </a:r>
            <a:endParaRPr kumimoji="1" lang="en-US" altLang="ja-JP" dirty="0">
              <a:solidFill>
                <a:schemeClr val="tx1"/>
              </a:solidFill>
            </a:endParaRPr>
          </a:p>
          <a:p>
            <a:pPr marL="0" indent="0">
              <a:buNone/>
            </a:pPr>
            <a:endParaRPr kumimoji="1" lang="en-US" altLang="ja-JP" dirty="0">
              <a:solidFill>
                <a:schemeClr val="tx1"/>
              </a:solidFill>
            </a:endParaRPr>
          </a:p>
          <a:p>
            <a:pPr marL="0" indent="0">
              <a:buNone/>
            </a:pPr>
            <a:r>
              <a:rPr kumimoji="1" lang="ja-JP" altLang="en-US" dirty="0">
                <a:solidFill>
                  <a:schemeClr val="tx1"/>
                </a:solidFill>
              </a:rPr>
              <a:t>ブルームの人種的、宗教的、ジェンダー的多様性</a:t>
            </a:r>
            <a:endParaRPr kumimoji="1" lang="en-US" altLang="ja-JP" dirty="0">
              <a:solidFill>
                <a:schemeClr val="tx1"/>
              </a:solidFill>
            </a:endParaRPr>
          </a:p>
          <a:p>
            <a:pPr marL="0" indent="0">
              <a:buNone/>
            </a:pPr>
            <a:r>
              <a:rPr kumimoji="1" lang="ja-JP" altLang="en-US" dirty="0">
                <a:solidFill>
                  <a:schemeClr val="tx1"/>
                </a:solidFill>
              </a:rPr>
              <a:t>→モリーが持つ様々な属性</a:t>
            </a:r>
            <a:endParaRPr kumimoji="1" lang="en-US" altLang="ja-JP" dirty="0">
              <a:solidFill>
                <a:schemeClr val="tx1"/>
              </a:solidFill>
            </a:endParaRPr>
          </a:p>
          <a:p>
            <a:pPr marL="0" indent="0">
              <a:buNone/>
            </a:pPr>
            <a:r>
              <a:rPr kumimoji="1" lang="ja-JP" altLang="en-US" dirty="0">
                <a:solidFill>
                  <a:schemeClr val="tx1"/>
                </a:solidFill>
              </a:rPr>
              <a:t>→娘であり、妻であり、母であり、聖女であり（</a:t>
            </a:r>
            <a:r>
              <a:rPr kumimoji="1" lang="en-US" altLang="ja-JP" dirty="0">
                <a:solidFill>
                  <a:schemeClr val="tx1"/>
                </a:solidFill>
              </a:rPr>
              <a:t>9</a:t>
            </a:r>
            <a:r>
              <a:rPr kumimoji="1" lang="ja-JP" altLang="en-US" dirty="0">
                <a:solidFill>
                  <a:schemeClr val="tx1"/>
                </a:solidFill>
              </a:rPr>
              <a:t>月</a:t>
            </a:r>
            <a:r>
              <a:rPr kumimoji="1" lang="en-US" altLang="ja-JP" dirty="0">
                <a:solidFill>
                  <a:schemeClr val="tx1"/>
                </a:solidFill>
              </a:rPr>
              <a:t>8</a:t>
            </a:r>
            <a:r>
              <a:rPr kumimoji="1" lang="ja-JP" altLang="en-US" dirty="0">
                <a:solidFill>
                  <a:schemeClr val="tx1"/>
                </a:solidFill>
              </a:rPr>
              <a:t>日は聖母マリアの誕生日でもある）、娼婦であり</a:t>
            </a:r>
            <a:r>
              <a:rPr kumimoji="1" lang="en-US" altLang="ja-JP" dirty="0">
                <a:solidFill>
                  <a:schemeClr val="tx1"/>
                </a:solidFill>
              </a:rPr>
              <a:t>……</a:t>
            </a:r>
          </a:p>
          <a:p>
            <a:pPr marL="0" indent="0">
              <a:buNone/>
            </a:pPr>
            <a:endParaRPr kumimoji="1" lang="en-US" altLang="ja-JP" dirty="0">
              <a:solidFill>
                <a:schemeClr val="tx1"/>
              </a:solidFill>
            </a:endParaRPr>
          </a:p>
          <a:p>
            <a:pPr marL="0" indent="0">
              <a:buNone/>
            </a:pPr>
            <a:r>
              <a:rPr lang="en-US" altLang="ja-JP" dirty="0">
                <a:solidFill>
                  <a:schemeClr val="tx1"/>
                </a:solidFill>
              </a:rPr>
              <a:t>『</a:t>
            </a:r>
            <a:r>
              <a:rPr lang="ja-JP" altLang="en-US" dirty="0">
                <a:solidFill>
                  <a:schemeClr val="tx1"/>
                </a:solidFill>
              </a:rPr>
              <a:t>ユリシーズ</a:t>
            </a:r>
            <a:r>
              <a:rPr lang="en-US" altLang="ja-JP" dirty="0">
                <a:solidFill>
                  <a:schemeClr val="tx1"/>
                </a:solidFill>
              </a:rPr>
              <a:t>』</a:t>
            </a:r>
            <a:r>
              <a:rPr lang="ja-JP" altLang="en-US" dirty="0">
                <a:solidFill>
                  <a:schemeClr val="tx1"/>
                </a:solidFill>
              </a:rPr>
              <a:t>の曖昧さ／多義性</a:t>
            </a:r>
            <a:endParaRPr lang="en-US" altLang="ja-JP" dirty="0">
              <a:solidFill>
                <a:schemeClr val="tx1"/>
              </a:solidFill>
            </a:endParaRPr>
          </a:p>
          <a:p>
            <a:pPr marL="0" indent="0">
              <a:buNone/>
            </a:pPr>
            <a:r>
              <a:rPr kumimoji="1" lang="ja-JP" altLang="en-US" dirty="0">
                <a:solidFill>
                  <a:schemeClr val="tx1"/>
                </a:solidFill>
              </a:rPr>
              <a:t>→第</a:t>
            </a:r>
            <a:r>
              <a:rPr kumimoji="1" lang="en-US" altLang="ja-JP" dirty="0">
                <a:solidFill>
                  <a:schemeClr val="tx1"/>
                </a:solidFill>
              </a:rPr>
              <a:t>17</a:t>
            </a:r>
            <a:r>
              <a:rPr kumimoji="1" lang="ja-JP" altLang="en-US" dirty="0">
                <a:solidFill>
                  <a:schemeClr val="tx1"/>
                </a:solidFill>
              </a:rPr>
              <a:t>挿話で確認をしたように「骨格に肉を与える」のが読者であるように、モリーとボイランの「不倫」もまた読者が自由に解釈をすればいい</a:t>
            </a:r>
            <a:endParaRPr kumimoji="1" lang="en-US" altLang="ja-JP" dirty="0">
              <a:solidFill>
                <a:schemeClr val="tx1"/>
              </a:solidFill>
            </a:endParaRPr>
          </a:p>
          <a:p>
            <a:pPr marL="0" indent="0">
              <a:buNone/>
            </a:pPr>
            <a:r>
              <a:rPr lang="ja-JP" altLang="en-US" dirty="0">
                <a:solidFill>
                  <a:schemeClr val="tx1"/>
                </a:solidFill>
              </a:rPr>
              <a:t>→解釈の自由：どこまで</a:t>
            </a:r>
            <a:r>
              <a:rPr lang="en-US" altLang="ja-JP" dirty="0">
                <a:solidFill>
                  <a:schemeClr val="tx1"/>
                </a:solidFill>
              </a:rPr>
              <a:t>〈</a:t>
            </a:r>
            <a:r>
              <a:rPr lang="ja-JP" altLang="en-US" dirty="0">
                <a:solidFill>
                  <a:schemeClr val="tx1"/>
                </a:solidFill>
              </a:rPr>
              <a:t>深読み</a:t>
            </a:r>
            <a:r>
              <a:rPr lang="en-US" altLang="ja-JP" dirty="0">
                <a:solidFill>
                  <a:schemeClr val="tx1"/>
                </a:solidFill>
              </a:rPr>
              <a:t>〉</a:t>
            </a:r>
            <a:r>
              <a:rPr lang="ja-JP" altLang="en-US" dirty="0">
                <a:solidFill>
                  <a:schemeClr val="tx1"/>
                </a:solidFill>
              </a:rPr>
              <a:t>が許される？</a:t>
            </a:r>
            <a:endParaRPr lang="en-US" altLang="ja-JP" dirty="0">
              <a:solidFill>
                <a:schemeClr val="tx1"/>
              </a:solidFill>
            </a:endParaRPr>
          </a:p>
          <a:p>
            <a:pPr marL="0" indent="0">
              <a:buNone/>
            </a:pPr>
            <a:r>
              <a:rPr lang="ja-JP" altLang="en-US" dirty="0">
                <a:solidFill>
                  <a:schemeClr val="tx1"/>
                </a:solidFill>
              </a:rPr>
              <a:t>→究極的に言えば、すべての読解は誤読である（ジャック・デリダ「意味の決定不可能性</a:t>
            </a:r>
            <a:r>
              <a:rPr lang="en-US" altLang="ja-JP" dirty="0">
                <a:solidFill>
                  <a:schemeClr val="tx1"/>
                </a:solidFill>
              </a:rPr>
              <a:t>(indeterminacy/undecidability)</a:t>
            </a:r>
            <a:r>
              <a:rPr lang="ja-JP" altLang="en-US" dirty="0">
                <a:solidFill>
                  <a:schemeClr val="tx1"/>
                </a:solidFill>
              </a:rPr>
              <a:t>」）</a:t>
            </a:r>
            <a:endParaRPr lang="en-US" altLang="ja-JP" dirty="0">
              <a:solidFill>
                <a:schemeClr val="tx1"/>
              </a:solidFill>
            </a:endParaRPr>
          </a:p>
          <a:p>
            <a:pPr marL="0" indent="0">
              <a:buNone/>
            </a:pPr>
            <a:r>
              <a:rPr kumimoji="1" lang="ja-JP" altLang="en-US" dirty="0">
                <a:solidFill>
                  <a:schemeClr val="tx1"/>
                </a:solidFill>
              </a:rPr>
              <a:t>→何重にも</a:t>
            </a:r>
            <a:r>
              <a:rPr kumimoji="1" lang="en-US" altLang="ja-JP" dirty="0">
                <a:solidFill>
                  <a:schemeClr val="tx1"/>
                </a:solidFill>
              </a:rPr>
              <a:t>〈</a:t>
            </a:r>
            <a:r>
              <a:rPr kumimoji="1" lang="ja-JP" altLang="en-US" dirty="0">
                <a:solidFill>
                  <a:srgbClr val="FF0000"/>
                </a:solidFill>
              </a:rPr>
              <a:t>意味の重層化</a:t>
            </a:r>
            <a:r>
              <a:rPr kumimoji="1" lang="en-US" altLang="ja-JP" dirty="0">
                <a:solidFill>
                  <a:schemeClr val="tx1"/>
                </a:solidFill>
              </a:rPr>
              <a:t>〉</a:t>
            </a:r>
            <a:r>
              <a:rPr kumimoji="1" lang="ja-JP" altLang="en-US" dirty="0">
                <a:solidFill>
                  <a:schemeClr val="tx1"/>
                </a:solidFill>
              </a:rPr>
              <a:t>が起こっている</a:t>
            </a:r>
            <a:r>
              <a:rPr kumimoji="1" lang="en-US" altLang="ja-JP" dirty="0">
                <a:solidFill>
                  <a:schemeClr val="tx1"/>
                </a:solidFill>
              </a:rPr>
              <a:t>『</a:t>
            </a:r>
            <a:r>
              <a:rPr kumimoji="1" lang="ja-JP" altLang="en-US" dirty="0">
                <a:solidFill>
                  <a:schemeClr val="tx1"/>
                </a:solidFill>
              </a:rPr>
              <a:t>ユリシーズ</a:t>
            </a:r>
            <a:r>
              <a:rPr kumimoji="1" lang="en-US" altLang="ja-JP" dirty="0">
                <a:solidFill>
                  <a:schemeClr val="tx1"/>
                </a:solidFill>
              </a:rPr>
              <a:t>』</a:t>
            </a:r>
            <a:r>
              <a:rPr kumimoji="1" lang="ja-JP" altLang="en-US" dirty="0">
                <a:solidFill>
                  <a:schemeClr val="tx1"/>
                </a:solidFill>
              </a:rPr>
              <a:t>では、なおのこと</a:t>
            </a:r>
            <a:endParaRPr kumimoji="1" lang="en-US" altLang="ja-JP" dirty="0">
              <a:solidFill>
                <a:schemeClr val="tx1"/>
              </a:solidFill>
            </a:endParaRPr>
          </a:p>
        </p:txBody>
      </p:sp>
      <p:sp>
        <p:nvSpPr>
          <p:cNvPr id="3" name="タイトル 2">
            <a:extLst>
              <a:ext uri="{FF2B5EF4-FFF2-40B4-BE49-F238E27FC236}">
                <a16:creationId xmlns:a16="http://schemas.microsoft.com/office/drawing/2014/main" id="{CA7B16EC-73C3-439D-9E5B-C5D02F6E95C5}"/>
              </a:ext>
            </a:extLst>
          </p:cNvPr>
          <p:cNvSpPr>
            <a:spLocks noGrp="1"/>
          </p:cNvSpPr>
          <p:nvPr>
            <p:ph type="title"/>
          </p:nvPr>
        </p:nvSpPr>
        <p:spPr>
          <a:xfrm>
            <a:off x="361950" y="556591"/>
            <a:ext cx="11575125" cy="745435"/>
          </a:xfrm>
        </p:spPr>
        <p:txBody>
          <a:bodyPr>
            <a:noAutofit/>
          </a:bodyPr>
          <a:lstStyle/>
          <a:p>
            <a:r>
              <a:rPr lang="ja-JP" altLang="en-US" sz="4400" dirty="0"/>
              <a:t>「曖昧さ／多義性</a:t>
            </a:r>
            <a:r>
              <a:rPr lang="en-US" altLang="ja-JP" sz="4400" dirty="0"/>
              <a:t>(ambiguity)</a:t>
            </a:r>
            <a:r>
              <a:rPr lang="ja-JP" altLang="en-US" sz="4400" dirty="0"/>
              <a:t>」という人生の真理</a:t>
            </a:r>
            <a:endParaRPr kumimoji="1" lang="ja-JP" altLang="en-US" sz="4400" dirty="0"/>
          </a:p>
        </p:txBody>
      </p:sp>
    </p:spTree>
    <p:extLst>
      <p:ext uri="{BB962C8B-B14F-4D97-AF65-F5344CB8AC3E}">
        <p14:creationId xmlns:p14="http://schemas.microsoft.com/office/powerpoint/2010/main" val="8865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1000"/>
                                        <p:tgtEl>
                                          <p:spTgt spid="2">
                                            <p:txEl>
                                              <p:pRg st="9" end="9"/>
                                            </p:txEl>
                                          </p:spTgt>
                                        </p:tgtEl>
                                      </p:cBhvr>
                                    </p:animEffect>
                                    <p:anim calcmode="lin" valueType="num">
                                      <p:cBhvr>
                                        <p:cTn id="4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1000"/>
                                        <p:tgtEl>
                                          <p:spTgt spid="2">
                                            <p:txEl>
                                              <p:pRg st="10" end="10"/>
                                            </p:txEl>
                                          </p:spTgt>
                                        </p:tgtEl>
                                      </p:cBhvr>
                                    </p:animEffect>
                                    <p:anim calcmode="lin" valueType="num">
                                      <p:cBhvr>
                                        <p:cTn id="5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5FC0812-6E76-457E-9FB8-C229CC64B106}"/>
              </a:ext>
            </a:extLst>
          </p:cNvPr>
          <p:cNvSpPr>
            <a:spLocks noGrp="1"/>
          </p:cNvSpPr>
          <p:nvPr>
            <p:ph type="title"/>
          </p:nvPr>
        </p:nvSpPr>
        <p:spPr>
          <a:xfrm>
            <a:off x="450467" y="626165"/>
            <a:ext cx="3336342" cy="5682488"/>
          </a:xfrm>
        </p:spPr>
        <p:txBody>
          <a:bodyPr/>
          <a:lstStyle/>
          <a:p>
            <a:r>
              <a:rPr kumimoji="1" lang="ja-JP" altLang="en-US" sz="2800" dirty="0"/>
              <a:t>多義的な</a:t>
            </a:r>
            <a:r>
              <a:rPr kumimoji="1" lang="en-US" altLang="ja-JP" sz="2800" dirty="0"/>
              <a:t>yes</a:t>
            </a:r>
            <a:r>
              <a:rPr kumimoji="1" lang="ja-JP" altLang="en-US" sz="2800" dirty="0"/>
              <a:t>と曖昧な「彼</a:t>
            </a:r>
            <a:r>
              <a:rPr lang="ja-JP" altLang="en-US" sz="2800" dirty="0"/>
              <a:t>」の記憶</a:t>
            </a:r>
            <a:br>
              <a:rPr lang="en-US" altLang="ja-JP" sz="2800" dirty="0"/>
            </a:br>
            <a:br>
              <a:rPr lang="en-US" altLang="ja-JP" sz="2800" dirty="0"/>
            </a:br>
            <a:br>
              <a:rPr lang="en-US" altLang="ja-JP" sz="2800" dirty="0"/>
            </a:br>
            <a:br>
              <a:rPr lang="en-US" altLang="ja-JP" sz="2800" dirty="0"/>
            </a:br>
            <a:r>
              <a:rPr lang="ja-JP" altLang="en-US" sz="2800" dirty="0"/>
              <a:t>→</a:t>
            </a:r>
            <a:r>
              <a:rPr lang="en-US" altLang="ja-JP" sz="2800" dirty="0"/>
              <a:t>ambiguous</a:t>
            </a:r>
            <a:r>
              <a:rPr lang="ja-JP" altLang="en-US" sz="2800" dirty="0"/>
              <a:t>な</a:t>
            </a:r>
            <a:r>
              <a:rPr lang="en-US" altLang="ja-JP" sz="2800" dirty="0"/>
              <a:t>yes</a:t>
            </a:r>
            <a:r>
              <a:rPr lang="ja-JP" altLang="en-US" sz="2800" dirty="0"/>
              <a:t>とは、</a:t>
            </a:r>
            <a:r>
              <a:rPr lang="en-US" altLang="ja-JP" sz="2800" dirty="0">
                <a:solidFill>
                  <a:srgbClr val="FF0000"/>
                </a:solidFill>
              </a:rPr>
              <a:t>ambiguity</a:t>
            </a:r>
            <a:r>
              <a:rPr lang="ja-JP" altLang="en-US" sz="2800" dirty="0">
                <a:solidFill>
                  <a:srgbClr val="FF0000"/>
                </a:solidFill>
              </a:rPr>
              <a:t>それ自身への</a:t>
            </a:r>
            <a:r>
              <a:rPr lang="en-US" altLang="ja-JP" sz="2800" dirty="0">
                <a:solidFill>
                  <a:srgbClr val="FF0000"/>
                </a:solidFill>
              </a:rPr>
              <a:t>yes</a:t>
            </a:r>
            <a:r>
              <a:rPr lang="ja-JP" altLang="en-US" sz="2800" dirty="0"/>
              <a:t>なのではないか</a:t>
            </a:r>
            <a:br>
              <a:rPr lang="en-US" altLang="ja-JP" sz="2800" dirty="0"/>
            </a:br>
            <a:br>
              <a:rPr lang="en-US" altLang="ja-JP" sz="2800" dirty="0"/>
            </a:br>
            <a:endParaRPr kumimoji="1" lang="ja-JP" altLang="en-US" sz="2800" dirty="0"/>
          </a:p>
        </p:txBody>
      </p:sp>
      <p:pic>
        <p:nvPicPr>
          <p:cNvPr id="5" name="図 4">
            <a:extLst>
              <a:ext uri="{FF2B5EF4-FFF2-40B4-BE49-F238E27FC236}">
                <a16:creationId xmlns:a16="http://schemas.microsoft.com/office/drawing/2014/main" id="{6D982465-DA12-4255-AC58-E15CCA2F30C4}"/>
              </a:ext>
            </a:extLst>
          </p:cNvPr>
          <p:cNvPicPr>
            <a:picLocks noChangeAspect="1"/>
          </p:cNvPicPr>
          <p:nvPr/>
        </p:nvPicPr>
        <p:blipFill>
          <a:blip r:embed="rId2"/>
          <a:stretch>
            <a:fillRect/>
          </a:stretch>
        </p:blipFill>
        <p:spPr>
          <a:xfrm>
            <a:off x="8707485" y="407504"/>
            <a:ext cx="2691965" cy="6003236"/>
          </a:xfrm>
          <a:prstGeom prst="rect">
            <a:avLst/>
          </a:prstGeom>
        </p:spPr>
      </p:pic>
      <p:pic>
        <p:nvPicPr>
          <p:cNvPr id="7" name="図 6">
            <a:extLst>
              <a:ext uri="{FF2B5EF4-FFF2-40B4-BE49-F238E27FC236}">
                <a16:creationId xmlns:a16="http://schemas.microsoft.com/office/drawing/2014/main" id="{86C27D9C-93F1-47A7-8F28-24B8C5172B2E}"/>
              </a:ext>
            </a:extLst>
          </p:cNvPr>
          <p:cNvPicPr>
            <a:picLocks noChangeAspect="1"/>
          </p:cNvPicPr>
          <p:nvPr/>
        </p:nvPicPr>
        <p:blipFill>
          <a:blip r:embed="rId3"/>
          <a:stretch>
            <a:fillRect/>
          </a:stretch>
        </p:blipFill>
        <p:spPr>
          <a:xfrm>
            <a:off x="7115301" y="407504"/>
            <a:ext cx="1747824" cy="6003235"/>
          </a:xfrm>
          <a:prstGeom prst="rect">
            <a:avLst/>
          </a:prstGeom>
        </p:spPr>
      </p:pic>
      <p:pic>
        <p:nvPicPr>
          <p:cNvPr id="9" name="図 8">
            <a:extLst>
              <a:ext uri="{FF2B5EF4-FFF2-40B4-BE49-F238E27FC236}">
                <a16:creationId xmlns:a16="http://schemas.microsoft.com/office/drawing/2014/main" id="{5014B2E0-7406-48FA-924C-D7C4719A4B05}"/>
              </a:ext>
            </a:extLst>
          </p:cNvPr>
          <p:cNvPicPr>
            <a:picLocks noChangeAspect="1"/>
          </p:cNvPicPr>
          <p:nvPr/>
        </p:nvPicPr>
        <p:blipFill>
          <a:blip r:embed="rId4"/>
          <a:stretch>
            <a:fillRect/>
          </a:stretch>
        </p:blipFill>
        <p:spPr>
          <a:xfrm>
            <a:off x="5034298" y="407503"/>
            <a:ext cx="1825046" cy="6003235"/>
          </a:xfrm>
          <a:prstGeom prst="rect">
            <a:avLst/>
          </a:prstGeom>
        </p:spPr>
      </p:pic>
      <p:pic>
        <p:nvPicPr>
          <p:cNvPr id="11" name="図 10">
            <a:extLst>
              <a:ext uri="{FF2B5EF4-FFF2-40B4-BE49-F238E27FC236}">
                <a16:creationId xmlns:a16="http://schemas.microsoft.com/office/drawing/2014/main" id="{54BCC358-0259-4DF5-BA20-FDC414696267}"/>
              </a:ext>
            </a:extLst>
          </p:cNvPr>
          <p:cNvPicPr>
            <a:picLocks noChangeAspect="1"/>
          </p:cNvPicPr>
          <p:nvPr/>
        </p:nvPicPr>
        <p:blipFill>
          <a:blip r:embed="rId5"/>
          <a:stretch>
            <a:fillRect/>
          </a:stretch>
        </p:blipFill>
        <p:spPr>
          <a:xfrm>
            <a:off x="3906578" y="519529"/>
            <a:ext cx="1344795" cy="6003236"/>
          </a:xfrm>
          <a:prstGeom prst="rect">
            <a:avLst/>
          </a:prstGeom>
        </p:spPr>
      </p:pic>
    </p:spTree>
    <p:extLst>
      <p:ext uri="{BB962C8B-B14F-4D97-AF65-F5344CB8AC3E}">
        <p14:creationId xmlns:p14="http://schemas.microsoft.com/office/powerpoint/2010/main" val="14173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A1F5DE1-C08D-40FC-86A6-B47AB710DB2C}"/>
              </a:ext>
            </a:extLst>
          </p:cNvPr>
          <p:cNvSpPr>
            <a:spLocks noGrp="1"/>
          </p:cNvSpPr>
          <p:nvPr>
            <p:ph idx="1"/>
          </p:nvPr>
        </p:nvSpPr>
        <p:spPr>
          <a:xfrm>
            <a:off x="947738" y="1204913"/>
            <a:ext cx="10553699" cy="5215764"/>
          </a:xfrm>
        </p:spPr>
        <p:txBody>
          <a:bodyPr>
            <a:normAutofit fontScale="92500" lnSpcReduction="10000"/>
          </a:bodyPr>
          <a:lstStyle/>
          <a:p>
            <a:pPr marL="0" indent="0" algn="just">
              <a:buNone/>
            </a:pPr>
            <a:r>
              <a:rPr lang="en-US" altLang="ja-JP" dirty="0">
                <a:solidFill>
                  <a:schemeClr val="tx1"/>
                </a:solidFill>
              </a:rPr>
              <a:t>yes I know them well who was the first person in the universe before there was anybody that made it all who ah that they </a:t>
            </a:r>
            <a:r>
              <a:rPr lang="en-US" altLang="ja-JP" dirty="0" err="1">
                <a:solidFill>
                  <a:schemeClr val="tx1"/>
                </a:solidFill>
              </a:rPr>
              <a:t>dont</a:t>
            </a:r>
            <a:r>
              <a:rPr lang="en-US" altLang="ja-JP" dirty="0">
                <a:solidFill>
                  <a:schemeClr val="tx1"/>
                </a:solidFill>
              </a:rPr>
              <a:t> know neither do I so there you are they might as well try to stop the sun from rising tomorrow the sun shines for you he said the day we were lying among the rhododendrons on Howth head in the grey tweed suit and his straw hat the day I got him to propose to me yes first I gave him the bit of seedcake out of my mouth and it was leap year like now yes 16 years ago my God after that long kiss I near lost my breath yes he said I was a flower of the mountain yes so we are flowers all a </a:t>
            </a:r>
            <a:r>
              <a:rPr lang="en-US" altLang="ja-JP" dirty="0" err="1">
                <a:solidFill>
                  <a:schemeClr val="tx1"/>
                </a:solidFill>
              </a:rPr>
              <a:t>womans</a:t>
            </a:r>
            <a:r>
              <a:rPr lang="en-US" altLang="ja-JP" dirty="0">
                <a:solidFill>
                  <a:schemeClr val="tx1"/>
                </a:solidFill>
              </a:rPr>
              <a:t> body yes that was one true thing he said in his life and the sun shines for you today yes that was why I liked him because I saw he understood or felt what a woman is and I knew I could always get round him and I gave him all the pleasure I could leading him on till he asked me to say yes and I </a:t>
            </a:r>
            <a:r>
              <a:rPr lang="en-US" altLang="ja-JP" dirty="0" err="1">
                <a:solidFill>
                  <a:schemeClr val="tx1"/>
                </a:solidFill>
              </a:rPr>
              <a:t>wouldnt</a:t>
            </a:r>
            <a:r>
              <a:rPr lang="en-US" altLang="ja-JP" dirty="0">
                <a:solidFill>
                  <a:schemeClr val="tx1"/>
                </a:solidFill>
              </a:rPr>
              <a:t> answer first only looked out over the sea and the sky I was thinking of so many things he </a:t>
            </a:r>
            <a:r>
              <a:rPr lang="en-US" altLang="ja-JP" dirty="0" err="1">
                <a:solidFill>
                  <a:schemeClr val="tx1"/>
                </a:solidFill>
              </a:rPr>
              <a:t>didnt</a:t>
            </a:r>
            <a:r>
              <a:rPr lang="en-US" altLang="ja-JP" dirty="0">
                <a:solidFill>
                  <a:schemeClr val="tx1"/>
                </a:solidFill>
              </a:rPr>
              <a:t> know </a:t>
            </a:r>
            <a:r>
              <a:rPr lang="ja-JP" altLang="en-US" dirty="0">
                <a:solidFill>
                  <a:schemeClr val="tx1"/>
                </a:solidFill>
              </a:rPr>
              <a:t>［中略］</a:t>
            </a:r>
            <a:r>
              <a:rPr lang="en-US" altLang="ja-JP" dirty="0">
                <a:solidFill>
                  <a:schemeClr val="tx1"/>
                </a:solidFill>
              </a:rPr>
              <a:t>and Gibraltar as a girl where I was a Flower of the mountain yes when I put the rose in my hair like the Andalusian girls used or shall I wear a red yes and how he kissed me under the Moorish wall and I thought well as well him as</a:t>
            </a:r>
            <a:r>
              <a:rPr lang="ja-JP" altLang="en-US" dirty="0">
                <a:solidFill>
                  <a:schemeClr val="tx1"/>
                </a:solidFill>
              </a:rPr>
              <a:t> </a:t>
            </a:r>
            <a:r>
              <a:rPr lang="en-US" altLang="ja-JP" dirty="0">
                <a:solidFill>
                  <a:schemeClr val="tx1"/>
                </a:solidFill>
              </a:rPr>
              <a:t>another and then I asked him with my eyes to ask again yes and then he asked me would I yes to say yes my mountain flower and first I put my arms around him yes and drew him down to me so he could feel my breasts all perfume yes and his heart was going like mad and yes I said yes I will Yes. (</a:t>
            </a:r>
            <a:r>
              <a:rPr lang="en-US" altLang="ja-JP" i="1" dirty="0">
                <a:solidFill>
                  <a:schemeClr val="tx1"/>
                </a:solidFill>
              </a:rPr>
              <a:t>U</a:t>
            </a:r>
            <a:r>
              <a:rPr lang="en-US" altLang="ja-JP" dirty="0">
                <a:solidFill>
                  <a:schemeClr val="tx1"/>
                </a:solidFill>
              </a:rPr>
              <a:t> 18.1568-609)</a:t>
            </a:r>
            <a:endParaRPr kumimoji="1" lang="ja-JP" altLang="en-US" dirty="0">
              <a:solidFill>
                <a:schemeClr val="tx1"/>
              </a:solidFill>
            </a:endParaRPr>
          </a:p>
        </p:txBody>
      </p:sp>
      <p:sp>
        <p:nvSpPr>
          <p:cNvPr id="3" name="テキスト ボックス 2">
            <a:extLst>
              <a:ext uri="{FF2B5EF4-FFF2-40B4-BE49-F238E27FC236}">
                <a16:creationId xmlns:a16="http://schemas.microsoft.com/office/drawing/2014/main" id="{EE6F3FAF-14A3-6BF3-B13A-871C81541205}"/>
              </a:ext>
            </a:extLst>
          </p:cNvPr>
          <p:cNvSpPr txBox="1"/>
          <p:nvPr/>
        </p:nvSpPr>
        <p:spPr>
          <a:xfrm>
            <a:off x="509588" y="238125"/>
            <a:ext cx="10177462" cy="769441"/>
          </a:xfrm>
          <a:prstGeom prst="rect">
            <a:avLst/>
          </a:prstGeom>
          <a:noFill/>
        </p:spPr>
        <p:txBody>
          <a:bodyPr wrap="square" rtlCol="0">
            <a:spAutoFit/>
          </a:bodyPr>
          <a:lstStyle/>
          <a:p>
            <a:r>
              <a:rPr kumimoji="1" lang="ja-JP" altLang="en-US" sz="4400" dirty="0"/>
              <a:t>第</a:t>
            </a:r>
            <a:r>
              <a:rPr kumimoji="1" lang="en-US" altLang="ja-JP" sz="4400" dirty="0"/>
              <a:t>18</a:t>
            </a:r>
            <a:r>
              <a:rPr kumimoji="1" lang="ja-JP" altLang="en-US" sz="4400" dirty="0"/>
              <a:t>挿話のラスト、</a:t>
            </a:r>
            <a:r>
              <a:rPr kumimoji="1" lang="en-US" altLang="ja-JP" sz="4400" dirty="0"/>
              <a:t>『</a:t>
            </a:r>
            <a:r>
              <a:rPr kumimoji="1" lang="ja-JP" altLang="en-US" sz="4400" dirty="0"/>
              <a:t>ユリシーズ</a:t>
            </a:r>
            <a:r>
              <a:rPr kumimoji="1" lang="en-US" altLang="ja-JP" sz="4400" dirty="0"/>
              <a:t>』</a:t>
            </a:r>
            <a:r>
              <a:rPr kumimoji="1" lang="ja-JP" altLang="en-US" sz="4400" dirty="0"/>
              <a:t>のラスト</a:t>
            </a:r>
          </a:p>
        </p:txBody>
      </p:sp>
    </p:spTree>
    <p:extLst>
      <p:ext uri="{BB962C8B-B14F-4D97-AF65-F5344CB8AC3E}">
        <p14:creationId xmlns:p14="http://schemas.microsoft.com/office/powerpoint/2010/main" val="327621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178ADF1-C8CB-4416-9104-EE4C19FBA515}"/>
              </a:ext>
            </a:extLst>
          </p:cNvPr>
          <p:cNvSpPr>
            <a:spLocks noGrp="1"/>
          </p:cNvSpPr>
          <p:nvPr>
            <p:ph idx="1"/>
          </p:nvPr>
        </p:nvSpPr>
        <p:spPr>
          <a:xfrm>
            <a:off x="399011" y="1814514"/>
            <a:ext cx="4660007" cy="652462"/>
          </a:xfrm>
        </p:spPr>
        <p:txBody>
          <a:bodyPr/>
          <a:lstStyle/>
          <a:p>
            <a:pPr marL="0" indent="0">
              <a:buNone/>
            </a:pPr>
            <a:r>
              <a:rPr kumimoji="1" lang="ja-JP" altLang="en-US" dirty="0">
                <a:solidFill>
                  <a:schemeClr val="tx1"/>
                </a:solidFill>
              </a:rPr>
              <a:t>集英社訳</a:t>
            </a:r>
            <a:r>
              <a:rPr kumimoji="1" lang="en-US" altLang="ja-JP" dirty="0">
                <a:solidFill>
                  <a:schemeClr val="tx1"/>
                </a:solidFill>
              </a:rPr>
              <a:t>I</a:t>
            </a:r>
            <a:r>
              <a:rPr kumimoji="1" lang="ja-JP" altLang="en-US" dirty="0">
                <a:solidFill>
                  <a:schemeClr val="tx1"/>
                </a:solidFill>
              </a:rPr>
              <a:t>、</a:t>
            </a:r>
            <a:r>
              <a:rPr kumimoji="1" lang="en-US" altLang="ja-JP" dirty="0">
                <a:solidFill>
                  <a:schemeClr val="tx1"/>
                </a:solidFill>
              </a:rPr>
              <a:t>430-31</a:t>
            </a:r>
            <a:r>
              <a:rPr kumimoji="1" lang="ja-JP" altLang="en-US" dirty="0">
                <a:solidFill>
                  <a:schemeClr val="tx1"/>
                </a:solidFill>
              </a:rPr>
              <a:t>頁</a:t>
            </a:r>
          </a:p>
        </p:txBody>
      </p:sp>
      <p:sp>
        <p:nvSpPr>
          <p:cNvPr id="3" name="タイトル 2">
            <a:extLst>
              <a:ext uri="{FF2B5EF4-FFF2-40B4-BE49-F238E27FC236}">
                <a16:creationId xmlns:a16="http://schemas.microsoft.com/office/drawing/2014/main" id="{52C56314-CA2D-4674-AD40-02A2916985E4}"/>
              </a:ext>
            </a:extLst>
          </p:cNvPr>
          <p:cNvSpPr>
            <a:spLocks noGrp="1"/>
          </p:cNvSpPr>
          <p:nvPr>
            <p:ph type="title"/>
          </p:nvPr>
        </p:nvSpPr>
        <p:spPr>
          <a:xfrm>
            <a:off x="191193" y="461962"/>
            <a:ext cx="5129875" cy="1233487"/>
          </a:xfrm>
        </p:spPr>
        <p:txBody>
          <a:bodyPr>
            <a:normAutofit fontScale="90000"/>
          </a:bodyPr>
          <a:lstStyle/>
          <a:p>
            <a:r>
              <a:rPr kumimoji="1" lang="ja-JP" altLang="en-US" sz="4400" dirty="0"/>
              <a:t>ブルームのホウスの丘での記憶</a:t>
            </a:r>
          </a:p>
        </p:txBody>
      </p:sp>
      <p:pic>
        <p:nvPicPr>
          <p:cNvPr id="5" name="図 4">
            <a:extLst>
              <a:ext uri="{FF2B5EF4-FFF2-40B4-BE49-F238E27FC236}">
                <a16:creationId xmlns:a16="http://schemas.microsoft.com/office/drawing/2014/main" id="{FEECD6B5-B597-487C-A352-7255B3BCFDF2}"/>
              </a:ext>
            </a:extLst>
          </p:cNvPr>
          <p:cNvPicPr>
            <a:picLocks noChangeAspect="1"/>
          </p:cNvPicPr>
          <p:nvPr/>
        </p:nvPicPr>
        <p:blipFill>
          <a:blip r:embed="rId2"/>
          <a:stretch>
            <a:fillRect/>
          </a:stretch>
        </p:blipFill>
        <p:spPr>
          <a:xfrm>
            <a:off x="8195975" y="308200"/>
            <a:ext cx="3293416" cy="6376645"/>
          </a:xfrm>
          <a:prstGeom prst="rect">
            <a:avLst/>
          </a:prstGeom>
        </p:spPr>
      </p:pic>
      <p:pic>
        <p:nvPicPr>
          <p:cNvPr id="7" name="図 6">
            <a:extLst>
              <a:ext uri="{FF2B5EF4-FFF2-40B4-BE49-F238E27FC236}">
                <a16:creationId xmlns:a16="http://schemas.microsoft.com/office/drawing/2014/main" id="{DE967A22-ED82-438F-ADB6-0227F3C86F1B}"/>
              </a:ext>
            </a:extLst>
          </p:cNvPr>
          <p:cNvPicPr>
            <a:picLocks noChangeAspect="1"/>
          </p:cNvPicPr>
          <p:nvPr/>
        </p:nvPicPr>
        <p:blipFill>
          <a:blip r:embed="rId3"/>
          <a:stretch>
            <a:fillRect/>
          </a:stretch>
        </p:blipFill>
        <p:spPr>
          <a:xfrm>
            <a:off x="5321068" y="308200"/>
            <a:ext cx="2874907" cy="6376645"/>
          </a:xfrm>
          <a:prstGeom prst="rect">
            <a:avLst/>
          </a:prstGeom>
        </p:spPr>
      </p:pic>
    </p:spTree>
    <p:extLst>
      <p:ext uri="{BB962C8B-B14F-4D97-AF65-F5344CB8AC3E}">
        <p14:creationId xmlns:p14="http://schemas.microsoft.com/office/powerpoint/2010/main" val="380793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EA5898-E414-4AC2-8C47-35111D627178}"/>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5B03B6A2-4261-44A1-9B59-D472C30E92A9}"/>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81BF5239-20F6-48D7-A375-1021EDD87826}"/>
              </a:ext>
            </a:extLst>
          </p:cNvPr>
          <p:cNvPicPr>
            <a:picLocks noChangeAspect="1"/>
          </p:cNvPicPr>
          <p:nvPr/>
        </p:nvPicPr>
        <p:blipFill>
          <a:blip r:embed="rId2"/>
          <a:stretch>
            <a:fillRect/>
          </a:stretch>
        </p:blipFill>
        <p:spPr>
          <a:xfrm>
            <a:off x="779003" y="414307"/>
            <a:ext cx="8265606" cy="6029386"/>
          </a:xfrm>
          <a:prstGeom prst="rect">
            <a:avLst/>
          </a:prstGeom>
        </p:spPr>
      </p:pic>
    </p:spTree>
    <p:extLst>
      <p:ext uri="{BB962C8B-B14F-4D97-AF65-F5344CB8AC3E}">
        <p14:creationId xmlns:p14="http://schemas.microsoft.com/office/powerpoint/2010/main" val="228604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EA82434-7342-477C-93E0-77E0549075C9}"/>
              </a:ext>
            </a:extLst>
          </p:cNvPr>
          <p:cNvPicPr>
            <a:picLocks noChangeAspect="1"/>
          </p:cNvPicPr>
          <p:nvPr/>
        </p:nvPicPr>
        <p:blipFill>
          <a:blip r:embed="rId2"/>
          <a:stretch>
            <a:fillRect/>
          </a:stretch>
        </p:blipFill>
        <p:spPr>
          <a:xfrm>
            <a:off x="83930" y="1"/>
            <a:ext cx="6794212" cy="3821744"/>
          </a:xfrm>
          <a:prstGeom prst="rect">
            <a:avLst/>
          </a:prstGeom>
          <a:ln>
            <a:solidFill>
              <a:schemeClr val="tx1"/>
            </a:solidFill>
          </a:ln>
        </p:spPr>
      </p:pic>
      <p:pic>
        <p:nvPicPr>
          <p:cNvPr id="5" name="図 4">
            <a:extLst>
              <a:ext uri="{FF2B5EF4-FFF2-40B4-BE49-F238E27FC236}">
                <a16:creationId xmlns:a16="http://schemas.microsoft.com/office/drawing/2014/main" id="{B34D2CB5-C258-443B-AEBB-56DAA1CAAA0C}"/>
              </a:ext>
            </a:extLst>
          </p:cNvPr>
          <p:cNvPicPr>
            <a:picLocks noChangeAspect="1"/>
          </p:cNvPicPr>
          <p:nvPr/>
        </p:nvPicPr>
        <p:blipFill>
          <a:blip r:embed="rId3"/>
          <a:stretch>
            <a:fillRect/>
          </a:stretch>
        </p:blipFill>
        <p:spPr>
          <a:xfrm>
            <a:off x="4835204" y="2767013"/>
            <a:ext cx="7185346" cy="4041757"/>
          </a:xfrm>
          <a:prstGeom prst="rect">
            <a:avLst/>
          </a:prstGeom>
          <a:ln>
            <a:solidFill>
              <a:schemeClr val="tx1"/>
            </a:solidFill>
          </a:ln>
        </p:spPr>
      </p:pic>
    </p:spTree>
    <p:extLst>
      <p:ext uri="{BB962C8B-B14F-4D97-AF65-F5344CB8AC3E}">
        <p14:creationId xmlns:p14="http://schemas.microsoft.com/office/powerpoint/2010/main" val="39258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D943DBD-0247-4A2B-B115-DBF004A84449}"/>
              </a:ext>
            </a:extLst>
          </p:cNvPr>
          <p:cNvSpPr>
            <a:spLocks noGrp="1"/>
          </p:cNvSpPr>
          <p:nvPr>
            <p:ph idx="1"/>
          </p:nvPr>
        </p:nvSpPr>
        <p:spPr>
          <a:xfrm>
            <a:off x="7136295" y="747558"/>
            <a:ext cx="3935895" cy="2293816"/>
          </a:xfrm>
        </p:spPr>
        <p:txBody>
          <a:bodyPr>
            <a:normAutofit/>
          </a:bodyPr>
          <a:lstStyle/>
          <a:p>
            <a:pPr marL="0" indent="0">
              <a:buNone/>
            </a:pPr>
            <a:r>
              <a:rPr kumimoji="1" lang="ja-JP" altLang="en-US" dirty="0">
                <a:solidFill>
                  <a:schemeClr val="tx1"/>
                </a:solidFill>
              </a:rPr>
              <a:t>ホウスの丘の歓喜</a:t>
            </a:r>
            <a:r>
              <a:rPr kumimoji="1" lang="en-US" altLang="ja-JP" dirty="0">
                <a:solidFill>
                  <a:schemeClr val="tx1"/>
                </a:solidFill>
              </a:rPr>
              <a:t>(joy)</a:t>
            </a:r>
            <a:r>
              <a:rPr kumimoji="1" lang="ja-JP" altLang="en-US" dirty="0">
                <a:solidFill>
                  <a:schemeClr val="tx1"/>
                </a:solidFill>
              </a:rPr>
              <a:t>の思い出</a:t>
            </a:r>
            <a:endParaRPr kumimoji="1" lang="en-US" altLang="ja-JP" dirty="0">
              <a:solidFill>
                <a:schemeClr val="tx1"/>
              </a:solidFill>
            </a:endParaRPr>
          </a:p>
          <a:p>
            <a:pPr marL="0" indent="0">
              <a:buNone/>
            </a:pPr>
            <a:r>
              <a:rPr kumimoji="1" lang="ja-JP" altLang="en-US" dirty="0">
                <a:solidFill>
                  <a:schemeClr val="tx1"/>
                </a:solidFill>
              </a:rPr>
              <a:t>→ブルームがモリーに求婚をした場面</a:t>
            </a:r>
          </a:p>
        </p:txBody>
      </p:sp>
      <p:sp>
        <p:nvSpPr>
          <p:cNvPr id="3" name="タイトル 2">
            <a:extLst>
              <a:ext uri="{FF2B5EF4-FFF2-40B4-BE49-F238E27FC236}">
                <a16:creationId xmlns:a16="http://schemas.microsoft.com/office/drawing/2014/main" id="{3B257CDD-D723-4FA5-BD0B-86D9911FC31F}"/>
              </a:ext>
            </a:extLst>
          </p:cNvPr>
          <p:cNvSpPr>
            <a:spLocks noGrp="1"/>
          </p:cNvSpPr>
          <p:nvPr>
            <p:ph type="title"/>
          </p:nvPr>
        </p:nvSpPr>
        <p:spPr>
          <a:xfrm>
            <a:off x="874643" y="3965713"/>
            <a:ext cx="4522305" cy="2266121"/>
          </a:xfrm>
        </p:spPr>
        <p:txBody>
          <a:bodyPr/>
          <a:lstStyle/>
          <a:p>
            <a:r>
              <a:rPr kumimoji="1" lang="ja-JP" altLang="en-US" sz="2800" dirty="0"/>
              <a:t>第</a:t>
            </a:r>
            <a:r>
              <a:rPr kumimoji="1" lang="en-US" altLang="ja-JP" sz="2800" dirty="0"/>
              <a:t>8</a:t>
            </a:r>
            <a:r>
              <a:rPr kumimoji="1" lang="ja-JP" altLang="en-US" sz="2800" dirty="0"/>
              <a:t>挿話で強調されていた「楽園」の喪失（≒追放）は、第</a:t>
            </a:r>
            <a:r>
              <a:rPr kumimoji="1" lang="en-US" altLang="ja-JP" sz="2800" dirty="0"/>
              <a:t>18</a:t>
            </a:r>
            <a:r>
              <a:rPr kumimoji="1" lang="ja-JP" altLang="en-US" sz="2800" dirty="0"/>
              <a:t>挿話で「楽園」にいた頃自体の思い出に引き戻される</a:t>
            </a:r>
            <a:endParaRPr kumimoji="1" lang="ja-JP" altLang="en-US" dirty="0"/>
          </a:p>
        </p:txBody>
      </p:sp>
      <p:pic>
        <p:nvPicPr>
          <p:cNvPr id="4" name="図 3">
            <a:extLst>
              <a:ext uri="{FF2B5EF4-FFF2-40B4-BE49-F238E27FC236}">
                <a16:creationId xmlns:a16="http://schemas.microsoft.com/office/drawing/2014/main" id="{24A09520-241B-46AD-BF06-4BCC762ED98B}"/>
              </a:ext>
            </a:extLst>
          </p:cNvPr>
          <p:cNvPicPr>
            <a:picLocks noChangeAspect="1"/>
          </p:cNvPicPr>
          <p:nvPr/>
        </p:nvPicPr>
        <p:blipFill>
          <a:blip r:embed="rId2"/>
          <a:stretch>
            <a:fillRect/>
          </a:stretch>
        </p:blipFill>
        <p:spPr>
          <a:xfrm>
            <a:off x="195263" y="98032"/>
            <a:ext cx="6672940" cy="3753529"/>
          </a:xfrm>
          <a:prstGeom prst="rect">
            <a:avLst/>
          </a:prstGeom>
          <a:ln>
            <a:solidFill>
              <a:schemeClr val="tx1"/>
            </a:solidFill>
          </a:ln>
        </p:spPr>
      </p:pic>
      <p:pic>
        <p:nvPicPr>
          <p:cNvPr id="5" name="図 4">
            <a:extLst>
              <a:ext uri="{FF2B5EF4-FFF2-40B4-BE49-F238E27FC236}">
                <a16:creationId xmlns:a16="http://schemas.microsoft.com/office/drawing/2014/main" id="{23F5F868-A71A-4DD1-B90F-F6627FC22ACD}"/>
              </a:ext>
            </a:extLst>
          </p:cNvPr>
          <p:cNvPicPr>
            <a:picLocks noChangeAspect="1"/>
          </p:cNvPicPr>
          <p:nvPr/>
        </p:nvPicPr>
        <p:blipFill rotWithShape="1">
          <a:blip r:embed="rId3"/>
          <a:srcRect b="21808"/>
          <a:stretch/>
        </p:blipFill>
        <p:spPr>
          <a:xfrm>
            <a:off x="5323796" y="3429000"/>
            <a:ext cx="6907885" cy="3038302"/>
          </a:xfrm>
          <a:prstGeom prst="rect">
            <a:avLst/>
          </a:prstGeom>
          <a:ln>
            <a:solidFill>
              <a:schemeClr val="tx1"/>
            </a:solidFill>
          </a:ln>
        </p:spPr>
      </p:pic>
    </p:spTree>
    <p:extLst>
      <p:ext uri="{BB962C8B-B14F-4D97-AF65-F5344CB8AC3E}">
        <p14:creationId xmlns:p14="http://schemas.microsoft.com/office/powerpoint/2010/main" val="36251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2AF05CD-C241-42B1-8161-03131A9654D9}"/>
              </a:ext>
            </a:extLst>
          </p:cNvPr>
          <p:cNvSpPr>
            <a:spLocks noGrp="1"/>
          </p:cNvSpPr>
          <p:nvPr>
            <p:ph idx="1"/>
          </p:nvPr>
        </p:nvSpPr>
        <p:spPr>
          <a:xfrm>
            <a:off x="834887" y="596348"/>
            <a:ext cx="10475843" cy="5794514"/>
          </a:xfrm>
        </p:spPr>
        <p:txBody>
          <a:bodyPr>
            <a:normAutofit lnSpcReduction="10000"/>
          </a:bodyPr>
          <a:lstStyle/>
          <a:p>
            <a:pPr marL="0" indent="0">
              <a:buNone/>
            </a:pPr>
            <a:r>
              <a:rPr kumimoji="1" lang="en-US" altLang="ja-JP" dirty="0">
                <a:solidFill>
                  <a:schemeClr val="tx1"/>
                </a:solidFill>
              </a:rPr>
              <a:t>Wildly I lay on her, kissed her: eyes, her lips, her stretched neck beating, woman's breasts full in her blouse of nun’s veiling, fat nipples upright. Hot I tongued her. She kissed me. I was kissed. All yielding she tossed my hair. Kissed, she kissed me.</a:t>
            </a:r>
          </a:p>
          <a:p>
            <a:pPr marL="0" indent="0">
              <a:buNone/>
            </a:pPr>
            <a:endParaRPr lang="en-US" altLang="ja-JP" dirty="0">
              <a:solidFill>
                <a:schemeClr val="tx1"/>
              </a:solidFill>
            </a:endParaRPr>
          </a:p>
          <a:p>
            <a:pPr marL="0" indent="0">
              <a:buNone/>
            </a:pPr>
            <a:r>
              <a:rPr lang="en-US" altLang="ja-JP" dirty="0">
                <a:solidFill>
                  <a:schemeClr val="tx1"/>
                </a:solidFill>
              </a:rPr>
              <a:t>eyes</a:t>
            </a:r>
            <a:r>
              <a:rPr lang="ja-JP" altLang="en-US" dirty="0">
                <a:solidFill>
                  <a:schemeClr val="tx1"/>
                </a:solidFill>
              </a:rPr>
              <a:t>　キスをしているので、誰の目かわからないほど近くにある→目→唇→伸びた首（モリーがのけぞる）→胸　</a:t>
            </a:r>
            <a:endParaRPr lang="en-US" altLang="ja-JP" dirty="0">
              <a:solidFill>
                <a:schemeClr val="tx1"/>
              </a:solidFill>
            </a:endParaRPr>
          </a:p>
          <a:p>
            <a:pPr marL="0" indent="0">
              <a:buNone/>
            </a:pPr>
            <a:r>
              <a:rPr lang="en-US" altLang="ja-JP" dirty="0">
                <a:solidFill>
                  <a:schemeClr val="tx1"/>
                </a:solidFill>
              </a:rPr>
              <a:t>n</a:t>
            </a:r>
            <a:r>
              <a:rPr kumimoji="1" lang="en-US" altLang="ja-JP" dirty="0">
                <a:solidFill>
                  <a:schemeClr val="tx1"/>
                </a:solidFill>
              </a:rPr>
              <a:t>un’s veiling</a:t>
            </a:r>
            <a:r>
              <a:rPr kumimoji="1" lang="ja-JP" altLang="en-US" dirty="0">
                <a:solidFill>
                  <a:schemeClr val="tx1"/>
                </a:solidFill>
              </a:rPr>
              <a:t>　薄い平織りの毛または絹織物；元来、修道女のベールに用いたが、今ではドレス、上着などにも用いる→聖と俗／貞淑と淫奔</a:t>
            </a:r>
            <a:endParaRPr kumimoji="1" lang="en-US" altLang="ja-JP" dirty="0">
              <a:solidFill>
                <a:schemeClr val="tx1"/>
              </a:solidFill>
            </a:endParaRPr>
          </a:p>
          <a:p>
            <a:pPr marL="0" indent="0">
              <a:buNone/>
            </a:pPr>
            <a:r>
              <a:rPr lang="en-US" altLang="ja-JP" dirty="0">
                <a:solidFill>
                  <a:schemeClr val="tx1"/>
                </a:solidFill>
              </a:rPr>
              <a:t>tongue</a:t>
            </a:r>
            <a:r>
              <a:rPr lang="ja-JP" altLang="en-US" dirty="0">
                <a:solidFill>
                  <a:schemeClr val="tx1"/>
                </a:solidFill>
              </a:rPr>
              <a:t>　なめる</a:t>
            </a:r>
            <a:r>
              <a:rPr lang="en-US" altLang="ja-JP" dirty="0">
                <a:solidFill>
                  <a:schemeClr val="tx1"/>
                </a:solidFill>
              </a:rPr>
              <a:t>(lick)</a:t>
            </a:r>
            <a:r>
              <a:rPr lang="ja-JP" altLang="en-US" dirty="0">
                <a:solidFill>
                  <a:schemeClr val="tx1"/>
                </a:solidFill>
              </a:rPr>
              <a:t>の意だが、「舌」が強調される</a:t>
            </a:r>
            <a:endParaRPr lang="en-US" altLang="ja-JP" dirty="0">
              <a:solidFill>
                <a:schemeClr val="tx1"/>
              </a:solidFill>
            </a:endParaRPr>
          </a:p>
          <a:p>
            <a:pPr marL="0" indent="0">
              <a:buNone/>
            </a:pPr>
            <a:r>
              <a:rPr lang="en-US" altLang="ja-JP" dirty="0">
                <a:solidFill>
                  <a:schemeClr val="tx1"/>
                </a:solidFill>
              </a:rPr>
              <a:t>yield</a:t>
            </a:r>
            <a:r>
              <a:rPr lang="ja-JP" altLang="en-US" dirty="0">
                <a:solidFill>
                  <a:schemeClr val="tx1"/>
                </a:solidFill>
              </a:rPr>
              <a:t>　屈服する、身を任せる、（誘惑に）負ける→産みだす、産出する</a:t>
            </a:r>
            <a:endParaRPr lang="en-US" altLang="ja-JP" dirty="0">
              <a:solidFill>
                <a:schemeClr val="tx1"/>
              </a:solidFill>
            </a:endParaRPr>
          </a:p>
          <a:p>
            <a:pPr marL="0" indent="0">
              <a:buNone/>
            </a:pPr>
            <a:endParaRPr lang="en-US" altLang="ja-JP" dirty="0">
              <a:solidFill>
                <a:schemeClr val="tx1"/>
              </a:solidFill>
            </a:endParaRPr>
          </a:p>
          <a:p>
            <a:pPr marL="0" indent="0">
              <a:buNone/>
            </a:pPr>
            <a:r>
              <a:rPr lang="en-US" altLang="ja-JP" dirty="0">
                <a:solidFill>
                  <a:schemeClr val="tx1"/>
                </a:solidFill>
              </a:rPr>
              <a:t>She kissed me. I was kissed. </a:t>
            </a:r>
            <a:r>
              <a:rPr lang="ja-JP" altLang="en-US" dirty="0">
                <a:solidFill>
                  <a:schemeClr val="tx1"/>
                </a:solidFill>
              </a:rPr>
              <a:t>／　</a:t>
            </a:r>
            <a:r>
              <a:rPr lang="en-IE" altLang="ja-JP" dirty="0">
                <a:solidFill>
                  <a:schemeClr val="tx1"/>
                </a:solidFill>
              </a:rPr>
              <a:t>Kissed, she kissed me.</a:t>
            </a:r>
          </a:p>
          <a:p>
            <a:pPr marL="0" indent="0">
              <a:buNone/>
            </a:pPr>
            <a:r>
              <a:rPr lang="ja-JP" altLang="en-US" dirty="0">
                <a:solidFill>
                  <a:schemeClr val="tx1"/>
                </a:solidFill>
              </a:rPr>
              <a:t>→キスをする／される　能動と受動の混ざり合い</a:t>
            </a:r>
            <a:endParaRPr lang="en-US" altLang="ja-JP" dirty="0">
              <a:solidFill>
                <a:schemeClr val="tx1"/>
              </a:solidFill>
            </a:endParaRPr>
          </a:p>
          <a:p>
            <a:pPr marL="0" indent="0">
              <a:buNone/>
            </a:pPr>
            <a:r>
              <a:rPr lang="ja-JP" altLang="en-US" dirty="0">
                <a:solidFill>
                  <a:schemeClr val="tx1"/>
                </a:solidFill>
              </a:rPr>
              <a:t>→モリーは第</a:t>
            </a:r>
            <a:r>
              <a:rPr lang="en-US" altLang="ja-JP" dirty="0">
                <a:solidFill>
                  <a:schemeClr val="tx1"/>
                </a:solidFill>
              </a:rPr>
              <a:t>18</a:t>
            </a:r>
            <a:r>
              <a:rPr lang="ja-JP" altLang="en-US" dirty="0">
                <a:solidFill>
                  <a:schemeClr val="tx1"/>
                </a:solidFill>
              </a:rPr>
              <a:t>挿話で </a:t>
            </a:r>
            <a:r>
              <a:rPr lang="en-US" altLang="ja-JP" dirty="0">
                <a:solidFill>
                  <a:schemeClr val="tx1"/>
                </a:solidFill>
              </a:rPr>
              <a:t>“I got him to propose to me yes”</a:t>
            </a:r>
            <a:r>
              <a:rPr lang="ja-JP" altLang="en-US" dirty="0">
                <a:solidFill>
                  <a:schemeClr val="tx1"/>
                </a:solidFill>
              </a:rPr>
              <a:t>、ブルームに「求婚させた」と思う</a:t>
            </a:r>
            <a:endParaRPr lang="en-IE" altLang="ja-JP" dirty="0">
              <a:solidFill>
                <a:schemeClr val="tx1"/>
              </a:solidFill>
            </a:endParaRPr>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pic>
        <p:nvPicPr>
          <p:cNvPr id="4" name="図 3">
            <a:extLst>
              <a:ext uri="{FF2B5EF4-FFF2-40B4-BE49-F238E27FC236}">
                <a16:creationId xmlns:a16="http://schemas.microsoft.com/office/drawing/2014/main" id="{780FB96A-E240-46F3-AFB4-E87612A3F50A}"/>
              </a:ext>
            </a:extLst>
          </p:cNvPr>
          <p:cNvPicPr>
            <a:picLocks noChangeAspect="1"/>
          </p:cNvPicPr>
          <p:nvPr/>
        </p:nvPicPr>
        <p:blipFill>
          <a:blip r:embed="rId2"/>
          <a:stretch>
            <a:fillRect/>
          </a:stretch>
        </p:blipFill>
        <p:spPr>
          <a:xfrm>
            <a:off x="8325678" y="0"/>
            <a:ext cx="3866322" cy="3866322"/>
          </a:xfrm>
          <a:prstGeom prst="rect">
            <a:avLst/>
          </a:prstGeom>
        </p:spPr>
      </p:pic>
    </p:spTree>
    <p:extLst>
      <p:ext uri="{BB962C8B-B14F-4D97-AF65-F5344CB8AC3E}">
        <p14:creationId xmlns:p14="http://schemas.microsoft.com/office/powerpoint/2010/main" val="6778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A1F5DE1-C08D-40FC-86A6-B47AB710DB2C}"/>
              </a:ext>
            </a:extLst>
          </p:cNvPr>
          <p:cNvSpPr>
            <a:spLocks noGrp="1"/>
          </p:cNvSpPr>
          <p:nvPr>
            <p:ph idx="1"/>
          </p:nvPr>
        </p:nvSpPr>
        <p:spPr>
          <a:xfrm>
            <a:off x="1272209" y="815008"/>
            <a:ext cx="9690652" cy="5605669"/>
          </a:xfrm>
        </p:spPr>
        <p:txBody>
          <a:bodyPr>
            <a:normAutofit fontScale="92500" lnSpcReduction="10000"/>
          </a:bodyPr>
          <a:lstStyle/>
          <a:p>
            <a:pPr marL="0" indent="0" algn="just">
              <a:buNone/>
            </a:pPr>
            <a:r>
              <a:rPr lang="en-US" altLang="ja-JP" dirty="0">
                <a:solidFill>
                  <a:schemeClr val="tx1"/>
                </a:solidFill>
              </a:rPr>
              <a:t>yes I know them well who was the first person in the universe before there was anybody that made it all who ah that they </a:t>
            </a:r>
            <a:r>
              <a:rPr lang="en-US" altLang="ja-JP" dirty="0" err="1">
                <a:solidFill>
                  <a:schemeClr val="tx1"/>
                </a:solidFill>
              </a:rPr>
              <a:t>dont</a:t>
            </a:r>
            <a:r>
              <a:rPr lang="en-US" altLang="ja-JP" dirty="0">
                <a:solidFill>
                  <a:schemeClr val="tx1"/>
                </a:solidFill>
              </a:rPr>
              <a:t> know neither do I so there you are they might as well try to stop the sun from rising tomorrow the sun shines for you he said the day we were lying among the rhododendrons on Howth head in the grey tweed suit and his straw hat the day I got him to propose to me yes first I gave him the bit of seedcake out of my mouth and it was leap year like now yes 16 years ago my God after that long kiss I near lost my breath yes he said I was a flower of the mountain yes so we are flowers all a </a:t>
            </a:r>
            <a:r>
              <a:rPr lang="en-US" altLang="ja-JP" dirty="0" err="1">
                <a:solidFill>
                  <a:schemeClr val="tx1"/>
                </a:solidFill>
              </a:rPr>
              <a:t>womans</a:t>
            </a:r>
            <a:r>
              <a:rPr lang="en-US" altLang="ja-JP" dirty="0">
                <a:solidFill>
                  <a:schemeClr val="tx1"/>
                </a:solidFill>
              </a:rPr>
              <a:t> body yes that was one true thing he said in his life and the sun shines for you today yes that was why I liked him because I saw he understood or felt what a woman is and I knew I could always get round him and I gave him all the pleasure I could leading him on till he asked me to say yes and I </a:t>
            </a:r>
            <a:r>
              <a:rPr lang="en-US" altLang="ja-JP" dirty="0" err="1">
                <a:solidFill>
                  <a:schemeClr val="tx1"/>
                </a:solidFill>
              </a:rPr>
              <a:t>wouldnt</a:t>
            </a:r>
            <a:r>
              <a:rPr lang="en-US" altLang="ja-JP" dirty="0">
                <a:solidFill>
                  <a:schemeClr val="tx1"/>
                </a:solidFill>
              </a:rPr>
              <a:t> answer first only looked out over the sea and the sky I was thinking of so many things he </a:t>
            </a:r>
            <a:r>
              <a:rPr lang="en-US" altLang="ja-JP" dirty="0" err="1">
                <a:solidFill>
                  <a:schemeClr val="tx1"/>
                </a:solidFill>
              </a:rPr>
              <a:t>didnt</a:t>
            </a:r>
            <a:r>
              <a:rPr lang="en-US" altLang="ja-JP" dirty="0">
                <a:solidFill>
                  <a:schemeClr val="tx1"/>
                </a:solidFill>
              </a:rPr>
              <a:t> know </a:t>
            </a:r>
            <a:r>
              <a:rPr lang="ja-JP" altLang="en-US" dirty="0">
                <a:solidFill>
                  <a:schemeClr val="tx1"/>
                </a:solidFill>
              </a:rPr>
              <a:t>［中略］</a:t>
            </a:r>
            <a:r>
              <a:rPr lang="en-US" altLang="ja-JP" dirty="0">
                <a:solidFill>
                  <a:schemeClr val="tx1"/>
                </a:solidFill>
              </a:rPr>
              <a:t>and Gibraltar as a girl where I was a Flower of the mountain yes when I put the rose in my hair like the Andalusian girls used or shall I wear a red yes and how he kissed me under the Moorish wall and I thought well as well him as</a:t>
            </a:r>
            <a:r>
              <a:rPr lang="ja-JP" altLang="en-US" dirty="0">
                <a:solidFill>
                  <a:schemeClr val="tx1"/>
                </a:solidFill>
              </a:rPr>
              <a:t> </a:t>
            </a:r>
            <a:r>
              <a:rPr lang="en-US" altLang="ja-JP" dirty="0">
                <a:solidFill>
                  <a:schemeClr val="tx1"/>
                </a:solidFill>
              </a:rPr>
              <a:t>another and then I asked him with my eyes to ask again yes and then he asked me would I yes to say yes my mountain flower and first I put my arms around him yes and drew him down to me so he could feel my breasts all perfume yes and his heart was going like mad and yes I said yes I will Yes. (</a:t>
            </a:r>
            <a:r>
              <a:rPr lang="en-US" altLang="ja-JP" i="1" dirty="0">
                <a:solidFill>
                  <a:schemeClr val="tx1"/>
                </a:solidFill>
              </a:rPr>
              <a:t>U</a:t>
            </a:r>
            <a:r>
              <a:rPr lang="en-US" altLang="ja-JP" dirty="0">
                <a:solidFill>
                  <a:schemeClr val="tx1"/>
                </a:solidFill>
              </a:rPr>
              <a:t> 18.1568-609)</a:t>
            </a:r>
            <a:endParaRPr kumimoji="1" lang="ja-JP" altLang="en-US" dirty="0">
              <a:solidFill>
                <a:schemeClr val="tx1"/>
              </a:solidFill>
            </a:endParaRPr>
          </a:p>
        </p:txBody>
      </p:sp>
    </p:spTree>
    <p:extLst>
      <p:ext uri="{BB962C8B-B14F-4D97-AF65-F5344CB8AC3E}">
        <p14:creationId xmlns:p14="http://schemas.microsoft.com/office/powerpoint/2010/main" val="2743096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A1F5DE1-C08D-40FC-86A6-B47AB710DB2C}"/>
              </a:ext>
            </a:extLst>
          </p:cNvPr>
          <p:cNvSpPr>
            <a:spLocks noGrp="1"/>
          </p:cNvSpPr>
          <p:nvPr>
            <p:ph idx="1"/>
          </p:nvPr>
        </p:nvSpPr>
        <p:spPr>
          <a:xfrm>
            <a:off x="1272209" y="815008"/>
            <a:ext cx="9690652" cy="5605669"/>
          </a:xfrm>
        </p:spPr>
        <p:txBody>
          <a:bodyPr>
            <a:normAutofit fontScale="85000" lnSpcReduction="10000"/>
          </a:bodyPr>
          <a:lstStyle/>
          <a:p>
            <a:pPr marL="0" indent="0" algn="just">
              <a:buNone/>
            </a:pPr>
            <a:r>
              <a:rPr lang="ja-JP" altLang="en-US" dirty="0">
                <a:solidFill>
                  <a:srgbClr val="FF0000"/>
                </a:solidFill>
              </a:rPr>
              <a:t>①</a:t>
            </a:r>
            <a:r>
              <a:rPr lang="en-US" altLang="ja-JP" dirty="0">
                <a:solidFill>
                  <a:schemeClr val="tx1"/>
                </a:solidFill>
              </a:rPr>
              <a:t>yes I know them well who was the first person in the universe before there was anybody that made it all who ah that they </a:t>
            </a:r>
            <a:r>
              <a:rPr lang="en-US" altLang="ja-JP" dirty="0" err="1">
                <a:solidFill>
                  <a:schemeClr val="tx1"/>
                </a:solidFill>
              </a:rPr>
              <a:t>dont</a:t>
            </a:r>
            <a:r>
              <a:rPr lang="en-US" altLang="ja-JP" dirty="0">
                <a:solidFill>
                  <a:schemeClr val="tx1"/>
                </a:solidFill>
              </a:rPr>
              <a:t> know neither do I so there you are they might as well try to stop the sun from rising tomorrow the sun shines for you he said the day we were lying among the rhododendrons on Howth head in the grey tweed suit and his straw hat the day I got him to propose to me yes first I gave him the bit of seedcake out of my mouth and it was leap year like now yes 16 years ago my God </a:t>
            </a:r>
          </a:p>
          <a:p>
            <a:pPr marL="0" indent="0" algn="just">
              <a:buNone/>
            </a:pPr>
            <a:endParaRPr lang="en-US" altLang="ja-JP" dirty="0">
              <a:solidFill>
                <a:schemeClr val="tx1"/>
              </a:solidFill>
            </a:endParaRPr>
          </a:p>
          <a:p>
            <a:pPr marL="0" indent="0" algn="just">
              <a:buNone/>
            </a:pPr>
            <a:r>
              <a:rPr lang="ja-JP" altLang="en-US" dirty="0">
                <a:solidFill>
                  <a:srgbClr val="FF0000"/>
                </a:solidFill>
              </a:rPr>
              <a:t>②</a:t>
            </a:r>
            <a:r>
              <a:rPr lang="en-US" altLang="ja-JP" dirty="0">
                <a:solidFill>
                  <a:schemeClr val="tx1"/>
                </a:solidFill>
              </a:rPr>
              <a:t>after that long kiss I near lost my breath yes he said I was a flower of the mountain yes so we are flowers all a </a:t>
            </a:r>
            <a:r>
              <a:rPr lang="en-US" altLang="ja-JP" dirty="0" err="1">
                <a:solidFill>
                  <a:schemeClr val="tx1"/>
                </a:solidFill>
              </a:rPr>
              <a:t>womans</a:t>
            </a:r>
            <a:r>
              <a:rPr lang="en-US" altLang="ja-JP" dirty="0">
                <a:solidFill>
                  <a:schemeClr val="tx1"/>
                </a:solidFill>
              </a:rPr>
              <a:t> body yes that was one true thing he said in his life and the sun shines for you today yes that was why I liked him because I saw he understood or felt what a woman is and I knew I could always get round him and I gave him all the pleasure I could leading him on till he asked me to say yes and I </a:t>
            </a:r>
            <a:r>
              <a:rPr lang="en-US" altLang="ja-JP" dirty="0" err="1">
                <a:solidFill>
                  <a:schemeClr val="tx1"/>
                </a:solidFill>
              </a:rPr>
              <a:t>wouldnt</a:t>
            </a:r>
            <a:r>
              <a:rPr lang="en-US" altLang="ja-JP" dirty="0">
                <a:solidFill>
                  <a:schemeClr val="tx1"/>
                </a:solidFill>
              </a:rPr>
              <a:t> answer first only looked out over the sea and the sky I was thinking of so many things he </a:t>
            </a:r>
            <a:r>
              <a:rPr lang="en-US" altLang="ja-JP" dirty="0" err="1">
                <a:solidFill>
                  <a:schemeClr val="tx1"/>
                </a:solidFill>
              </a:rPr>
              <a:t>didnt</a:t>
            </a:r>
            <a:r>
              <a:rPr lang="en-US" altLang="ja-JP" dirty="0">
                <a:solidFill>
                  <a:schemeClr val="tx1"/>
                </a:solidFill>
              </a:rPr>
              <a:t> know </a:t>
            </a:r>
            <a:r>
              <a:rPr lang="ja-JP" altLang="en-US" dirty="0">
                <a:solidFill>
                  <a:schemeClr val="tx1"/>
                </a:solidFill>
              </a:rPr>
              <a:t>［中略］</a:t>
            </a:r>
            <a:endParaRPr lang="en-US" altLang="ja-JP" dirty="0">
              <a:solidFill>
                <a:schemeClr val="tx1"/>
              </a:solidFill>
            </a:endParaRPr>
          </a:p>
          <a:p>
            <a:pPr marL="0" indent="0" algn="just">
              <a:buNone/>
            </a:pPr>
            <a:endParaRPr lang="en-US" altLang="ja-JP" dirty="0">
              <a:solidFill>
                <a:schemeClr val="tx1"/>
              </a:solidFill>
            </a:endParaRPr>
          </a:p>
          <a:p>
            <a:pPr marL="0" indent="0" algn="just">
              <a:buNone/>
            </a:pPr>
            <a:r>
              <a:rPr lang="ja-JP" altLang="en-US" dirty="0">
                <a:solidFill>
                  <a:srgbClr val="FF0000"/>
                </a:solidFill>
              </a:rPr>
              <a:t>③</a:t>
            </a:r>
            <a:r>
              <a:rPr lang="en-US" altLang="ja-JP" dirty="0">
                <a:solidFill>
                  <a:schemeClr val="tx1"/>
                </a:solidFill>
              </a:rPr>
              <a:t>and Gibraltar as a girl where I was a Flower of the mountain yes when I put the rose in my hair like the Andalusian girls used or shall I wear a red yes and how he kissed me under the Moorish wall and I thought well as well him as</a:t>
            </a:r>
            <a:r>
              <a:rPr lang="ja-JP" altLang="en-US" dirty="0">
                <a:solidFill>
                  <a:schemeClr val="tx1"/>
                </a:solidFill>
              </a:rPr>
              <a:t> </a:t>
            </a:r>
            <a:r>
              <a:rPr lang="en-US" altLang="ja-JP" dirty="0">
                <a:solidFill>
                  <a:schemeClr val="tx1"/>
                </a:solidFill>
              </a:rPr>
              <a:t>another and then I asked him with my eyes to ask again yes and then he asked me would I yes to say yes my mountain flower and first I put my arms around him yes and drew him down to me so he could feel my breasts all perfume yes and his heart was going like mad and yes I said yes I will Yes. (</a:t>
            </a:r>
            <a:r>
              <a:rPr lang="en-US" altLang="ja-JP" i="1" dirty="0">
                <a:solidFill>
                  <a:schemeClr val="tx1"/>
                </a:solidFill>
              </a:rPr>
              <a:t>U</a:t>
            </a:r>
            <a:r>
              <a:rPr lang="en-US" altLang="ja-JP" dirty="0">
                <a:solidFill>
                  <a:schemeClr val="tx1"/>
                </a:solidFill>
              </a:rPr>
              <a:t> 18.1568-609)</a:t>
            </a:r>
            <a:endParaRPr kumimoji="1" lang="ja-JP" altLang="en-US" dirty="0">
              <a:solidFill>
                <a:schemeClr val="tx1"/>
              </a:solidFill>
            </a:endParaRPr>
          </a:p>
        </p:txBody>
      </p:sp>
    </p:spTree>
    <p:extLst>
      <p:ext uri="{BB962C8B-B14F-4D97-AF65-F5344CB8AC3E}">
        <p14:creationId xmlns:p14="http://schemas.microsoft.com/office/powerpoint/2010/main" val="170170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31F0236-A8C9-49EE-90A3-A24859DD7010}"/>
              </a:ext>
            </a:extLst>
          </p:cNvPr>
          <p:cNvSpPr>
            <a:spLocks noGrp="1"/>
          </p:cNvSpPr>
          <p:nvPr>
            <p:ph idx="1"/>
          </p:nvPr>
        </p:nvSpPr>
        <p:spPr>
          <a:xfrm>
            <a:off x="771675" y="2138363"/>
            <a:ext cx="10086089" cy="4033837"/>
          </a:xfrm>
        </p:spPr>
        <p:txBody>
          <a:bodyPr>
            <a:normAutofit/>
          </a:bodyPr>
          <a:lstStyle/>
          <a:p>
            <a:pPr marL="0" indent="0">
              <a:buNone/>
            </a:pPr>
            <a:r>
              <a:rPr kumimoji="1" lang="ja-JP" altLang="en-US" dirty="0">
                <a:solidFill>
                  <a:schemeClr val="tx1"/>
                </a:solidFill>
              </a:rPr>
              <a:t>場所</a:t>
            </a:r>
            <a:r>
              <a:rPr kumimoji="1" lang="en-US" altLang="ja-JP" dirty="0">
                <a:solidFill>
                  <a:schemeClr val="tx1"/>
                </a:solidFill>
              </a:rPr>
              <a:t>―</a:t>
            </a:r>
            <a:r>
              <a:rPr kumimoji="1" lang="ja-JP" altLang="en-US" dirty="0">
                <a:solidFill>
                  <a:schemeClr val="tx1"/>
                </a:solidFill>
              </a:rPr>
              <a:t>寝室</a:t>
            </a:r>
            <a:endParaRPr kumimoji="1" lang="en-US" altLang="ja-JP" dirty="0">
              <a:solidFill>
                <a:schemeClr val="tx1"/>
              </a:solidFill>
            </a:endParaRPr>
          </a:p>
          <a:p>
            <a:pPr marL="0" indent="0">
              <a:buNone/>
            </a:pPr>
            <a:r>
              <a:rPr lang="ja-JP" altLang="en-US" dirty="0">
                <a:solidFill>
                  <a:schemeClr val="tx1"/>
                </a:solidFill>
              </a:rPr>
              <a:t>時刻</a:t>
            </a:r>
            <a:r>
              <a:rPr lang="en-US" altLang="ja-JP" dirty="0">
                <a:solidFill>
                  <a:schemeClr val="tx1"/>
                </a:solidFill>
              </a:rPr>
              <a:t>―</a:t>
            </a:r>
            <a:r>
              <a:rPr lang="ja-JP" altLang="en-US" dirty="0">
                <a:solidFill>
                  <a:schemeClr val="tx1"/>
                </a:solidFill>
              </a:rPr>
              <a:t>午前二時半</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kumimoji="1" lang="ja-JP" altLang="en-US" dirty="0">
                <a:solidFill>
                  <a:schemeClr val="tx1"/>
                </a:solidFill>
              </a:rPr>
              <a:t>器官</a:t>
            </a:r>
            <a:r>
              <a:rPr kumimoji="1" lang="en-US" altLang="ja-JP" dirty="0">
                <a:solidFill>
                  <a:schemeClr val="tx1"/>
                </a:solidFill>
              </a:rPr>
              <a:t>―</a:t>
            </a:r>
            <a:r>
              <a:rPr kumimoji="1" lang="ja-JP" altLang="en-US" dirty="0">
                <a:solidFill>
                  <a:schemeClr val="tx1"/>
                </a:solidFill>
              </a:rPr>
              <a:t>肉</a:t>
            </a:r>
            <a:r>
              <a:rPr kumimoji="1" lang="en-US" altLang="ja-JP" dirty="0">
                <a:solidFill>
                  <a:schemeClr val="tx1"/>
                </a:solidFill>
              </a:rPr>
              <a:t>(Flesh)</a:t>
            </a:r>
          </a:p>
          <a:p>
            <a:pPr marL="0" indent="0">
              <a:buNone/>
            </a:pPr>
            <a:r>
              <a:rPr lang="ja-JP" altLang="en-US" dirty="0">
                <a:solidFill>
                  <a:schemeClr val="tx1"/>
                </a:solidFill>
              </a:rPr>
              <a:t>学芸</a:t>
            </a:r>
            <a:r>
              <a:rPr lang="en-US" altLang="ja-JP" dirty="0">
                <a:solidFill>
                  <a:schemeClr val="tx1"/>
                </a:solidFill>
              </a:rPr>
              <a:t>―</a:t>
            </a:r>
            <a:r>
              <a:rPr lang="ja-JP" altLang="en-US" dirty="0">
                <a:solidFill>
                  <a:schemeClr val="tx1"/>
                </a:solidFill>
              </a:rPr>
              <a:t>なし</a:t>
            </a:r>
            <a:endParaRPr lang="en-US" altLang="ja-JP" dirty="0">
              <a:solidFill>
                <a:schemeClr val="tx1"/>
              </a:solidFill>
            </a:endParaRPr>
          </a:p>
          <a:p>
            <a:pPr marL="0" indent="0">
              <a:buNone/>
            </a:pPr>
            <a:r>
              <a:rPr kumimoji="1" lang="ja-JP" altLang="en-US" dirty="0">
                <a:solidFill>
                  <a:schemeClr val="tx1"/>
                </a:solidFill>
              </a:rPr>
              <a:t>象徴</a:t>
            </a:r>
            <a:r>
              <a:rPr kumimoji="1" lang="en-US" altLang="ja-JP" dirty="0">
                <a:solidFill>
                  <a:schemeClr val="tx1"/>
                </a:solidFill>
              </a:rPr>
              <a:t>―</a:t>
            </a:r>
            <a:r>
              <a:rPr kumimoji="1" lang="ja-JP" altLang="en-US" dirty="0">
                <a:solidFill>
                  <a:schemeClr val="tx1"/>
                </a:solidFill>
              </a:rPr>
              <a:t>大地</a:t>
            </a:r>
            <a:r>
              <a:rPr kumimoji="1" lang="en-US" altLang="ja-JP" dirty="0">
                <a:solidFill>
                  <a:schemeClr val="tx1"/>
                </a:solidFill>
              </a:rPr>
              <a:t>(Earth)</a:t>
            </a:r>
          </a:p>
          <a:p>
            <a:pPr marL="0" indent="0">
              <a:buNone/>
            </a:pPr>
            <a:r>
              <a:rPr lang="ja-JP" altLang="en-US" dirty="0">
                <a:solidFill>
                  <a:schemeClr val="tx1"/>
                </a:solidFill>
              </a:rPr>
              <a:t>技術</a:t>
            </a:r>
            <a:r>
              <a:rPr lang="en-US" altLang="ja-JP" dirty="0">
                <a:solidFill>
                  <a:schemeClr val="tx1"/>
                </a:solidFill>
              </a:rPr>
              <a:t>―</a:t>
            </a:r>
            <a:r>
              <a:rPr lang="ja-JP" altLang="en-US" dirty="0">
                <a:solidFill>
                  <a:schemeClr val="tx1"/>
                </a:solidFill>
              </a:rPr>
              <a:t>独白（女の）　</a:t>
            </a:r>
            <a:endParaRPr lang="en-US" altLang="ja-JP" dirty="0">
              <a:solidFill>
                <a:schemeClr val="tx1"/>
              </a:solidFill>
            </a:endParaRPr>
          </a:p>
          <a:p>
            <a:pPr marL="0" indent="0">
              <a:buNone/>
            </a:pPr>
            <a:endParaRPr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F0B25E80-3CD3-4A0F-A24F-E4E71809CD7F}"/>
              </a:ext>
            </a:extLst>
          </p:cNvPr>
          <p:cNvSpPr>
            <a:spLocks noGrp="1"/>
          </p:cNvSpPr>
          <p:nvPr>
            <p:ph type="title"/>
          </p:nvPr>
        </p:nvSpPr>
        <p:spPr>
          <a:xfrm>
            <a:off x="831850" y="340822"/>
            <a:ext cx="10515600" cy="1116627"/>
          </a:xfrm>
        </p:spPr>
        <p:txBody>
          <a:bodyPr>
            <a:normAutofit/>
          </a:bodyPr>
          <a:lstStyle/>
          <a:p>
            <a:r>
              <a:rPr kumimoji="1" lang="ja-JP" altLang="en-US" sz="4400" dirty="0"/>
              <a:t>計画表　（集英社訳　</a:t>
            </a:r>
            <a:r>
              <a:rPr lang="en-US" altLang="ja-JP" sz="4400" dirty="0"/>
              <a:t>278</a:t>
            </a:r>
            <a:r>
              <a:rPr kumimoji="1" lang="ja-JP" altLang="en-US" sz="4400" dirty="0"/>
              <a:t>）</a:t>
            </a:r>
          </a:p>
        </p:txBody>
      </p:sp>
      <p:pic>
        <p:nvPicPr>
          <p:cNvPr id="4" name="図 3">
            <a:extLst>
              <a:ext uri="{FF2B5EF4-FFF2-40B4-BE49-F238E27FC236}">
                <a16:creationId xmlns:a16="http://schemas.microsoft.com/office/drawing/2014/main" id="{EC4BE879-0FA1-4D67-8F05-BAF06F70D9FC}"/>
              </a:ext>
            </a:extLst>
          </p:cNvPr>
          <p:cNvPicPr>
            <a:picLocks noChangeAspect="1"/>
          </p:cNvPicPr>
          <p:nvPr/>
        </p:nvPicPr>
        <p:blipFill>
          <a:blip r:embed="rId2"/>
          <a:stretch>
            <a:fillRect/>
          </a:stretch>
        </p:blipFill>
        <p:spPr>
          <a:xfrm>
            <a:off x="5323797" y="3016377"/>
            <a:ext cx="6096528" cy="3429297"/>
          </a:xfrm>
          <a:prstGeom prst="rect">
            <a:avLst/>
          </a:prstGeom>
        </p:spPr>
      </p:pic>
      <p:sp>
        <p:nvSpPr>
          <p:cNvPr id="5" name="テキスト ボックス 4">
            <a:extLst>
              <a:ext uri="{FF2B5EF4-FFF2-40B4-BE49-F238E27FC236}">
                <a16:creationId xmlns:a16="http://schemas.microsoft.com/office/drawing/2014/main" id="{4D6A150A-210F-4CBE-6726-39BDCB5F25B8}"/>
              </a:ext>
            </a:extLst>
          </p:cNvPr>
          <p:cNvSpPr txBox="1"/>
          <p:nvPr/>
        </p:nvSpPr>
        <p:spPr>
          <a:xfrm>
            <a:off x="5323798" y="2705099"/>
            <a:ext cx="4215490" cy="369332"/>
          </a:xfrm>
          <a:prstGeom prst="rect">
            <a:avLst/>
          </a:prstGeom>
          <a:noFill/>
        </p:spPr>
        <p:txBody>
          <a:bodyPr wrap="square" rtlCol="0">
            <a:spAutoFit/>
          </a:bodyPr>
          <a:lstStyle/>
          <a:p>
            <a:r>
              <a:rPr kumimoji="1" lang="ja-JP" altLang="en-US" dirty="0"/>
              <a:t>第</a:t>
            </a:r>
            <a:r>
              <a:rPr kumimoji="1" lang="en-US" altLang="ja-JP" dirty="0"/>
              <a:t>17</a:t>
            </a:r>
            <a:r>
              <a:rPr kumimoji="1" lang="ja-JP" altLang="en-US" dirty="0"/>
              <a:t>挿話におけるカテキズムの問題</a:t>
            </a:r>
          </a:p>
        </p:txBody>
      </p:sp>
    </p:spTree>
    <p:extLst>
      <p:ext uri="{BB962C8B-B14F-4D97-AF65-F5344CB8AC3E}">
        <p14:creationId xmlns:p14="http://schemas.microsoft.com/office/powerpoint/2010/main" val="34954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7662547-5586-47C7-8947-0B2D6C4D7127}"/>
              </a:ext>
            </a:extLst>
          </p:cNvPr>
          <p:cNvSpPr>
            <a:spLocks noGrp="1"/>
          </p:cNvSpPr>
          <p:nvPr>
            <p:ph idx="1"/>
          </p:nvPr>
        </p:nvSpPr>
        <p:spPr>
          <a:xfrm>
            <a:off x="266700" y="266701"/>
            <a:ext cx="11620499" cy="6410324"/>
          </a:xfrm>
        </p:spPr>
        <p:txBody>
          <a:bodyPr>
            <a:normAutofit fontScale="92500" lnSpcReduction="20000"/>
          </a:bodyPr>
          <a:lstStyle/>
          <a:p>
            <a:pPr marL="0" indent="0">
              <a:buNone/>
            </a:pPr>
            <a:r>
              <a:rPr kumimoji="1" lang="en-US" altLang="ja-JP" dirty="0">
                <a:solidFill>
                  <a:schemeClr val="tx1"/>
                </a:solidFill>
              </a:rPr>
              <a:t>yes I know them well </a:t>
            </a:r>
          </a:p>
          <a:p>
            <a:pPr marL="0" indent="0">
              <a:buNone/>
            </a:pPr>
            <a:r>
              <a:rPr kumimoji="1" lang="en-US" altLang="ja-JP" dirty="0">
                <a:solidFill>
                  <a:schemeClr val="tx1"/>
                </a:solidFill>
              </a:rPr>
              <a:t>who was </a:t>
            </a:r>
            <a:r>
              <a:rPr kumimoji="1" lang="en-US" altLang="ja-JP" u="sng" dirty="0">
                <a:solidFill>
                  <a:schemeClr val="tx1"/>
                </a:solidFill>
              </a:rPr>
              <a:t>the first person in the universe</a:t>
            </a:r>
            <a:r>
              <a:rPr kumimoji="1" lang="en-US" altLang="ja-JP" dirty="0">
                <a:solidFill>
                  <a:schemeClr val="tx1"/>
                </a:solidFill>
              </a:rPr>
              <a:t> before there was anybody that made it all </a:t>
            </a:r>
          </a:p>
          <a:p>
            <a:pPr marL="0" indent="0">
              <a:buNone/>
            </a:pPr>
            <a:r>
              <a:rPr kumimoji="1" lang="en-US" altLang="ja-JP" dirty="0">
                <a:solidFill>
                  <a:schemeClr val="tx1"/>
                </a:solidFill>
              </a:rPr>
              <a:t>who ah that they </a:t>
            </a:r>
            <a:r>
              <a:rPr kumimoji="1" lang="en-US" altLang="ja-JP" dirty="0" err="1">
                <a:solidFill>
                  <a:schemeClr val="tx1"/>
                </a:solidFill>
              </a:rPr>
              <a:t>dont</a:t>
            </a:r>
            <a:r>
              <a:rPr kumimoji="1" lang="en-US" altLang="ja-JP" dirty="0">
                <a:solidFill>
                  <a:schemeClr val="tx1"/>
                </a:solidFill>
              </a:rPr>
              <a:t> know </a:t>
            </a:r>
          </a:p>
          <a:p>
            <a:pPr marL="0" indent="0">
              <a:buNone/>
            </a:pPr>
            <a:r>
              <a:rPr kumimoji="1" lang="en-US" altLang="ja-JP" dirty="0">
                <a:solidFill>
                  <a:schemeClr val="tx1"/>
                </a:solidFill>
              </a:rPr>
              <a:t>neither do I </a:t>
            </a:r>
            <a:r>
              <a:rPr kumimoji="1" lang="ja-JP" altLang="en-US" dirty="0">
                <a:solidFill>
                  <a:schemeClr val="tx1"/>
                </a:solidFill>
              </a:rPr>
              <a:t>／ </a:t>
            </a:r>
            <a:r>
              <a:rPr kumimoji="1" lang="en-US" altLang="ja-JP" dirty="0">
                <a:solidFill>
                  <a:schemeClr val="tx1"/>
                </a:solidFill>
              </a:rPr>
              <a:t>so there you are </a:t>
            </a:r>
          </a:p>
          <a:p>
            <a:pPr marL="0" indent="0">
              <a:buNone/>
            </a:pPr>
            <a:r>
              <a:rPr kumimoji="1" lang="en-US" altLang="ja-JP" dirty="0">
                <a:solidFill>
                  <a:schemeClr val="tx1"/>
                </a:solidFill>
              </a:rPr>
              <a:t>they might as well try to stop the sun from rising tomorrow </a:t>
            </a:r>
          </a:p>
          <a:p>
            <a:pPr marL="0" indent="0">
              <a:buNone/>
            </a:pPr>
            <a:r>
              <a:rPr kumimoji="1" lang="en-US" altLang="ja-JP" dirty="0">
                <a:solidFill>
                  <a:schemeClr val="tx1"/>
                </a:solidFill>
              </a:rPr>
              <a:t>the sun shines for you he said </a:t>
            </a:r>
          </a:p>
          <a:p>
            <a:pPr marL="0" indent="0">
              <a:buNone/>
            </a:pPr>
            <a:r>
              <a:rPr kumimoji="1" lang="en-US" altLang="ja-JP" dirty="0">
                <a:solidFill>
                  <a:schemeClr val="tx1"/>
                </a:solidFill>
              </a:rPr>
              <a:t>the day we were lying among the rhododendrons on Howth head </a:t>
            </a:r>
          </a:p>
          <a:p>
            <a:pPr marL="0" indent="0">
              <a:buNone/>
            </a:pPr>
            <a:r>
              <a:rPr kumimoji="1" lang="en-US" altLang="ja-JP" dirty="0">
                <a:solidFill>
                  <a:schemeClr val="tx1"/>
                </a:solidFill>
              </a:rPr>
              <a:t>in the grey tweed suit and his straw hat </a:t>
            </a:r>
          </a:p>
          <a:p>
            <a:pPr marL="0" indent="0">
              <a:buNone/>
            </a:pPr>
            <a:r>
              <a:rPr kumimoji="1" lang="en-US" altLang="ja-JP" dirty="0">
                <a:solidFill>
                  <a:schemeClr val="tx1"/>
                </a:solidFill>
              </a:rPr>
              <a:t>the day I got him to propose to me </a:t>
            </a:r>
          </a:p>
          <a:p>
            <a:pPr marL="0" indent="0">
              <a:buNone/>
            </a:pPr>
            <a:r>
              <a:rPr kumimoji="1" lang="en-US" altLang="ja-JP" dirty="0">
                <a:solidFill>
                  <a:schemeClr val="tx1"/>
                </a:solidFill>
              </a:rPr>
              <a:t>yes first I gave him the bit of seedcake out of my mouth </a:t>
            </a:r>
          </a:p>
          <a:p>
            <a:pPr marL="0" indent="0">
              <a:buNone/>
            </a:pPr>
            <a:r>
              <a:rPr kumimoji="1" lang="en-US" altLang="ja-JP" dirty="0">
                <a:solidFill>
                  <a:schemeClr val="tx1"/>
                </a:solidFill>
              </a:rPr>
              <a:t>and it was leap year like now </a:t>
            </a:r>
            <a:r>
              <a:rPr kumimoji="1" lang="ja-JP" altLang="en-US" dirty="0">
                <a:solidFill>
                  <a:schemeClr val="tx1"/>
                </a:solidFill>
              </a:rPr>
              <a:t>／ </a:t>
            </a:r>
            <a:r>
              <a:rPr kumimoji="1" lang="en-US" altLang="ja-JP" dirty="0">
                <a:solidFill>
                  <a:schemeClr val="tx1"/>
                </a:solidFill>
              </a:rPr>
              <a:t>yes 16 years ago </a:t>
            </a:r>
            <a:r>
              <a:rPr kumimoji="1" lang="ja-JP" altLang="en-US" dirty="0">
                <a:solidFill>
                  <a:schemeClr val="tx1"/>
                </a:solidFill>
              </a:rPr>
              <a:t>／</a:t>
            </a:r>
            <a:r>
              <a:rPr kumimoji="1" lang="en-US" altLang="ja-JP" dirty="0">
                <a:solidFill>
                  <a:schemeClr val="tx1"/>
                </a:solidFill>
              </a:rPr>
              <a:t> my God</a:t>
            </a:r>
          </a:p>
          <a:p>
            <a:pPr marL="0" indent="0">
              <a:buNone/>
            </a:pPr>
            <a:endParaRPr lang="en-US" altLang="ja-JP" dirty="0">
              <a:solidFill>
                <a:schemeClr val="tx1"/>
              </a:solidFill>
            </a:endParaRPr>
          </a:p>
          <a:p>
            <a:r>
              <a:rPr kumimoji="1" lang="ja-JP" altLang="en-US" dirty="0">
                <a:solidFill>
                  <a:schemeClr val="tx1"/>
                </a:solidFill>
              </a:rPr>
              <a:t>→宇宙を創った神の存在を信じながらも、神が誰だか誰にもわからない、というモリーの</a:t>
            </a:r>
            <a:r>
              <a:rPr kumimoji="1" lang="en-US" altLang="ja-JP" dirty="0">
                <a:solidFill>
                  <a:schemeClr val="tx1"/>
                </a:solidFill>
              </a:rPr>
              <a:t>〈</a:t>
            </a:r>
            <a:r>
              <a:rPr kumimoji="1" lang="ja-JP" altLang="en-US" dirty="0">
                <a:solidFill>
                  <a:schemeClr val="tx1"/>
                </a:solidFill>
              </a:rPr>
              <a:t>曖昧な</a:t>
            </a:r>
            <a:r>
              <a:rPr kumimoji="1" lang="en-US" altLang="ja-JP" dirty="0">
                <a:solidFill>
                  <a:schemeClr val="tx1"/>
                </a:solidFill>
              </a:rPr>
              <a:t>〉</a:t>
            </a:r>
            <a:r>
              <a:rPr kumimoji="1" lang="ja-JP" altLang="en-US" dirty="0">
                <a:solidFill>
                  <a:schemeClr val="tx1"/>
                </a:solidFill>
              </a:rPr>
              <a:t>信仰心：「それであなたはそこにいる</a:t>
            </a:r>
            <a:r>
              <a:rPr lang="en-US" altLang="ja-JP" dirty="0">
                <a:solidFill>
                  <a:schemeClr val="tx1"/>
                </a:solidFill>
              </a:rPr>
              <a:t>(so there you are )</a:t>
            </a:r>
            <a:r>
              <a:rPr kumimoji="1" lang="ja-JP" altLang="en-US" dirty="0">
                <a:solidFill>
                  <a:schemeClr val="tx1"/>
                </a:solidFill>
              </a:rPr>
              <a:t>」</a:t>
            </a:r>
            <a:endParaRPr kumimoji="1" lang="en-US" altLang="ja-JP" dirty="0">
              <a:solidFill>
                <a:schemeClr val="tx1"/>
              </a:solidFill>
            </a:endParaRPr>
          </a:p>
          <a:p>
            <a:r>
              <a:rPr kumimoji="1" lang="en-US" altLang="ja-JP" dirty="0">
                <a:solidFill>
                  <a:schemeClr val="tx1"/>
                </a:solidFill>
              </a:rPr>
              <a:t>  Cf:</a:t>
            </a:r>
            <a:r>
              <a:rPr kumimoji="1" lang="ja-JP" altLang="en-US" dirty="0">
                <a:solidFill>
                  <a:schemeClr val="tx1"/>
                </a:solidFill>
              </a:rPr>
              <a:t>ブルームの最初の台詞</a:t>
            </a:r>
            <a:r>
              <a:rPr lang="en-US" altLang="ja-JP" dirty="0">
                <a:solidFill>
                  <a:schemeClr val="tx1"/>
                </a:solidFill>
              </a:rPr>
              <a:t> “</a:t>
            </a:r>
            <a:r>
              <a:rPr kumimoji="1" lang="en-US" altLang="ja-JP" dirty="0">
                <a:solidFill>
                  <a:schemeClr val="tx1"/>
                </a:solidFill>
              </a:rPr>
              <a:t>O, there you are”(</a:t>
            </a:r>
            <a:r>
              <a:rPr kumimoji="1" lang="en-US" altLang="ja-JP" i="1" dirty="0">
                <a:solidFill>
                  <a:schemeClr val="tx1"/>
                </a:solidFill>
              </a:rPr>
              <a:t>U</a:t>
            </a:r>
            <a:r>
              <a:rPr kumimoji="1" lang="en-US" altLang="ja-JP" dirty="0">
                <a:solidFill>
                  <a:schemeClr val="tx1"/>
                </a:solidFill>
              </a:rPr>
              <a:t> 4.17)</a:t>
            </a:r>
            <a:r>
              <a:rPr kumimoji="1" lang="ja-JP" altLang="en-US" dirty="0">
                <a:solidFill>
                  <a:schemeClr val="tx1"/>
                </a:solidFill>
              </a:rPr>
              <a:t>⇔</a:t>
            </a:r>
            <a:r>
              <a:rPr lang="en-US" altLang="ja-JP" dirty="0">
                <a:solidFill>
                  <a:schemeClr val="tx1"/>
                </a:solidFill>
              </a:rPr>
              <a:t>『</a:t>
            </a:r>
            <a:r>
              <a:rPr lang="ja-JP" altLang="en-US" dirty="0">
                <a:solidFill>
                  <a:schemeClr val="tx1"/>
                </a:solidFill>
              </a:rPr>
              <a:t>ハムレット</a:t>
            </a:r>
            <a:r>
              <a:rPr lang="en-US" altLang="ja-JP" dirty="0">
                <a:solidFill>
                  <a:schemeClr val="tx1"/>
                </a:solidFill>
              </a:rPr>
              <a:t>』</a:t>
            </a:r>
            <a:r>
              <a:rPr lang="ja-JP" altLang="en-US" dirty="0">
                <a:solidFill>
                  <a:schemeClr val="tx1"/>
                </a:solidFill>
              </a:rPr>
              <a:t>の最初の台詞（バーナード） </a:t>
            </a:r>
            <a:r>
              <a:rPr lang="en-US" altLang="ja-JP" dirty="0">
                <a:solidFill>
                  <a:schemeClr val="tx1"/>
                </a:solidFill>
              </a:rPr>
              <a:t>“Who’s there?”</a:t>
            </a:r>
            <a:endParaRPr kumimoji="1" lang="en-US" altLang="ja-JP" dirty="0">
              <a:solidFill>
                <a:schemeClr val="tx1"/>
              </a:solidFill>
            </a:endParaRPr>
          </a:p>
          <a:p>
            <a:pPr marL="0" indent="0">
              <a:buNone/>
            </a:pPr>
            <a:r>
              <a:rPr lang="ja-JP" altLang="en-US" dirty="0">
                <a:solidFill>
                  <a:schemeClr val="tx1"/>
                </a:solidFill>
              </a:rPr>
              <a:t>→それでも太陽の動きをだれも止めることはできないし（月日は流れる）、ただ「あなたのために太陽は輝く」</a:t>
            </a:r>
            <a:endParaRPr kumimoji="1" lang="ja-JP" altLang="en-US" dirty="0">
              <a:solidFill>
                <a:schemeClr val="tx1"/>
              </a:solidFill>
            </a:endParaRPr>
          </a:p>
        </p:txBody>
      </p:sp>
    </p:spTree>
    <p:extLst>
      <p:ext uri="{BB962C8B-B14F-4D97-AF65-F5344CB8AC3E}">
        <p14:creationId xmlns:p14="http://schemas.microsoft.com/office/powerpoint/2010/main" val="213116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3" end="13"/>
                                            </p:txEl>
                                          </p:spTgt>
                                        </p:tgtEl>
                                        <p:attrNameLst>
                                          <p:attrName>style.visibility</p:attrName>
                                        </p:attrNameLst>
                                      </p:cBhvr>
                                      <p:to>
                                        <p:strVal val="visible"/>
                                      </p:to>
                                    </p:set>
                                    <p:animEffect transition="in" filter="fade">
                                      <p:cBhvr>
                                        <p:cTn id="12" dur="1000"/>
                                        <p:tgtEl>
                                          <p:spTgt spid="2">
                                            <p:txEl>
                                              <p:pRg st="13" end="13"/>
                                            </p:txEl>
                                          </p:spTgt>
                                        </p:tgtEl>
                                      </p:cBhvr>
                                    </p:animEffect>
                                    <p:anim calcmode="lin" valueType="num">
                                      <p:cBhvr>
                                        <p:cTn id="1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animEffect transition="in" filter="fade">
                                      <p:cBhvr>
                                        <p:cTn id="17" dur="1000"/>
                                        <p:tgtEl>
                                          <p:spTgt spid="2">
                                            <p:txEl>
                                              <p:pRg st="14" end="14"/>
                                            </p:txEl>
                                          </p:spTgt>
                                        </p:tgtEl>
                                      </p:cBhvr>
                                    </p:animEffect>
                                    <p:anim calcmode="lin" valueType="num">
                                      <p:cBhvr>
                                        <p:cTn id="1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77BB9C6-FF7B-4685-B041-5EEA159F1410}"/>
              </a:ext>
            </a:extLst>
          </p:cNvPr>
          <p:cNvSpPr>
            <a:spLocks noGrp="1"/>
          </p:cNvSpPr>
          <p:nvPr>
            <p:ph idx="1"/>
          </p:nvPr>
        </p:nvSpPr>
        <p:spPr>
          <a:xfrm>
            <a:off x="542925" y="457200"/>
            <a:ext cx="11425237" cy="6281738"/>
          </a:xfrm>
        </p:spPr>
        <p:txBody>
          <a:bodyPr>
            <a:normAutofit fontScale="92500" lnSpcReduction="20000"/>
          </a:bodyPr>
          <a:lstStyle/>
          <a:p>
            <a:pPr marL="0" indent="0">
              <a:buNone/>
            </a:pPr>
            <a:r>
              <a:rPr kumimoji="1" lang="en-US" altLang="ja-JP" dirty="0">
                <a:solidFill>
                  <a:schemeClr val="tx1"/>
                </a:solidFill>
              </a:rPr>
              <a:t>after that long kiss I near lost my breath </a:t>
            </a:r>
            <a:endParaRPr lang="en-US" altLang="ja-JP" dirty="0">
              <a:solidFill>
                <a:schemeClr val="tx1"/>
              </a:solidFill>
            </a:endParaRPr>
          </a:p>
          <a:p>
            <a:pPr marL="0" indent="0">
              <a:buNone/>
            </a:pPr>
            <a:r>
              <a:rPr kumimoji="1" lang="en-US" altLang="ja-JP" dirty="0">
                <a:solidFill>
                  <a:schemeClr val="tx1"/>
                </a:solidFill>
              </a:rPr>
              <a:t>yes he said I was a flower of the mountain </a:t>
            </a:r>
          </a:p>
          <a:p>
            <a:pPr marL="0" indent="0">
              <a:buNone/>
            </a:pPr>
            <a:r>
              <a:rPr kumimoji="1" lang="en-US" altLang="ja-JP" dirty="0">
                <a:solidFill>
                  <a:schemeClr val="tx1"/>
                </a:solidFill>
              </a:rPr>
              <a:t>yes so we are flowers all </a:t>
            </a:r>
            <a:r>
              <a:rPr kumimoji="1" lang="ja-JP" altLang="en-US" dirty="0">
                <a:solidFill>
                  <a:schemeClr val="tx1"/>
                </a:solidFill>
              </a:rPr>
              <a:t>／ </a:t>
            </a:r>
            <a:r>
              <a:rPr kumimoji="1" lang="en-US" altLang="ja-JP" dirty="0">
                <a:solidFill>
                  <a:schemeClr val="tx1"/>
                </a:solidFill>
              </a:rPr>
              <a:t>a </a:t>
            </a:r>
            <a:r>
              <a:rPr kumimoji="1" lang="en-US" altLang="ja-JP" dirty="0" err="1">
                <a:solidFill>
                  <a:schemeClr val="tx1"/>
                </a:solidFill>
              </a:rPr>
              <a:t>womans</a:t>
            </a:r>
            <a:r>
              <a:rPr kumimoji="1" lang="en-US" altLang="ja-JP" dirty="0">
                <a:solidFill>
                  <a:schemeClr val="tx1"/>
                </a:solidFill>
              </a:rPr>
              <a:t> body yes </a:t>
            </a:r>
          </a:p>
          <a:p>
            <a:pPr marL="0" indent="0">
              <a:buNone/>
            </a:pPr>
            <a:r>
              <a:rPr kumimoji="1" lang="en-US" altLang="ja-JP" dirty="0">
                <a:solidFill>
                  <a:schemeClr val="tx1"/>
                </a:solidFill>
              </a:rPr>
              <a:t>that was one true thing he said in his life </a:t>
            </a:r>
          </a:p>
          <a:p>
            <a:pPr marL="0" indent="0">
              <a:buNone/>
            </a:pPr>
            <a:r>
              <a:rPr kumimoji="1" lang="en-US" altLang="ja-JP" dirty="0">
                <a:solidFill>
                  <a:schemeClr val="tx1"/>
                </a:solidFill>
              </a:rPr>
              <a:t>and the sun shines for you today </a:t>
            </a:r>
          </a:p>
          <a:p>
            <a:pPr marL="0" indent="0">
              <a:buNone/>
            </a:pPr>
            <a:r>
              <a:rPr kumimoji="1" lang="en-US" altLang="ja-JP" dirty="0">
                <a:solidFill>
                  <a:schemeClr val="tx1"/>
                </a:solidFill>
              </a:rPr>
              <a:t>yes that was why I liked him </a:t>
            </a:r>
          </a:p>
          <a:p>
            <a:pPr marL="0" indent="0">
              <a:buNone/>
            </a:pPr>
            <a:r>
              <a:rPr kumimoji="1" lang="en-US" altLang="ja-JP" dirty="0">
                <a:solidFill>
                  <a:schemeClr val="tx1"/>
                </a:solidFill>
              </a:rPr>
              <a:t>because I saw he understood or felt what a woman is </a:t>
            </a:r>
          </a:p>
          <a:p>
            <a:pPr marL="0" indent="0">
              <a:buNone/>
            </a:pPr>
            <a:r>
              <a:rPr kumimoji="1" lang="en-US" altLang="ja-JP" dirty="0">
                <a:solidFill>
                  <a:schemeClr val="tx1"/>
                </a:solidFill>
              </a:rPr>
              <a:t>and I knew I could always get round him </a:t>
            </a:r>
            <a:r>
              <a:rPr kumimoji="1" lang="ja-JP" altLang="en-US" dirty="0">
                <a:solidFill>
                  <a:schemeClr val="tx1"/>
                </a:solidFill>
              </a:rPr>
              <a:t>／ </a:t>
            </a:r>
            <a:r>
              <a:rPr kumimoji="1" lang="en-US" altLang="ja-JP" dirty="0">
                <a:solidFill>
                  <a:schemeClr val="tx1"/>
                </a:solidFill>
              </a:rPr>
              <a:t>and I gave him all the pleasure I could </a:t>
            </a:r>
          </a:p>
          <a:p>
            <a:pPr marL="0" indent="0">
              <a:buNone/>
            </a:pPr>
            <a:r>
              <a:rPr kumimoji="1" lang="en-US" altLang="ja-JP" dirty="0">
                <a:solidFill>
                  <a:schemeClr val="tx1"/>
                </a:solidFill>
              </a:rPr>
              <a:t>leading him on till he asked me to say yes </a:t>
            </a:r>
            <a:r>
              <a:rPr kumimoji="1" lang="ja-JP" altLang="en-US" dirty="0">
                <a:solidFill>
                  <a:schemeClr val="tx1"/>
                </a:solidFill>
              </a:rPr>
              <a:t>／ </a:t>
            </a:r>
            <a:r>
              <a:rPr kumimoji="1" lang="en-US" altLang="ja-JP" dirty="0">
                <a:solidFill>
                  <a:schemeClr val="tx1"/>
                </a:solidFill>
              </a:rPr>
              <a:t>and I </a:t>
            </a:r>
            <a:r>
              <a:rPr kumimoji="1" lang="en-US" altLang="ja-JP" dirty="0" err="1">
                <a:solidFill>
                  <a:schemeClr val="tx1"/>
                </a:solidFill>
              </a:rPr>
              <a:t>wouldnt</a:t>
            </a:r>
            <a:r>
              <a:rPr kumimoji="1" lang="en-US" altLang="ja-JP" dirty="0">
                <a:solidFill>
                  <a:schemeClr val="tx1"/>
                </a:solidFill>
              </a:rPr>
              <a:t> answer first </a:t>
            </a:r>
          </a:p>
          <a:p>
            <a:pPr marL="0" indent="0">
              <a:buNone/>
            </a:pPr>
            <a:r>
              <a:rPr kumimoji="1" lang="en-US" altLang="ja-JP" dirty="0">
                <a:solidFill>
                  <a:schemeClr val="tx1"/>
                </a:solidFill>
              </a:rPr>
              <a:t>only looked out over the sea and the sky </a:t>
            </a:r>
            <a:endParaRPr lang="en-US" altLang="ja-JP" dirty="0">
              <a:solidFill>
                <a:schemeClr val="tx1"/>
              </a:solidFill>
            </a:endParaRPr>
          </a:p>
          <a:p>
            <a:pPr marL="0" indent="0">
              <a:buNone/>
            </a:pPr>
            <a:r>
              <a:rPr kumimoji="1" lang="en-US" altLang="ja-JP" dirty="0">
                <a:solidFill>
                  <a:schemeClr val="tx1"/>
                </a:solidFill>
              </a:rPr>
              <a:t>I was thinking of so many things he </a:t>
            </a:r>
            <a:r>
              <a:rPr kumimoji="1" lang="en-US" altLang="ja-JP" dirty="0" err="1">
                <a:solidFill>
                  <a:schemeClr val="tx1"/>
                </a:solidFill>
              </a:rPr>
              <a:t>didnt</a:t>
            </a:r>
            <a:r>
              <a:rPr kumimoji="1" lang="en-US" altLang="ja-JP" dirty="0">
                <a:solidFill>
                  <a:schemeClr val="tx1"/>
                </a:solidFill>
              </a:rPr>
              <a:t> know </a:t>
            </a:r>
          </a:p>
          <a:p>
            <a:pPr marL="0" indent="0">
              <a:buNone/>
            </a:pPr>
            <a:endParaRPr lang="en-US" altLang="ja-JP" dirty="0">
              <a:solidFill>
                <a:schemeClr val="tx1"/>
              </a:solidFill>
            </a:endParaRPr>
          </a:p>
          <a:p>
            <a:pPr marL="0" indent="0">
              <a:buNone/>
            </a:pPr>
            <a:r>
              <a:rPr lang="ja-JP" altLang="en-US" dirty="0">
                <a:solidFill>
                  <a:schemeClr val="tx1"/>
                </a:solidFill>
              </a:rPr>
              <a:t>→「私たちはみんな花なのよ、女のからだは、そう</a:t>
            </a:r>
            <a:r>
              <a:rPr lang="en-US" altLang="ja-JP" dirty="0">
                <a:solidFill>
                  <a:schemeClr val="tx1"/>
                </a:solidFill>
              </a:rPr>
              <a:t>(yes)</a:t>
            </a:r>
            <a:r>
              <a:rPr lang="ja-JP" altLang="en-US" dirty="0">
                <a:solidFill>
                  <a:schemeClr val="tx1"/>
                </a:solidFill>
              </a:rPr>
              <a:t>」</a:t>
            </a:r>
            <a:endParaRPr lang="en-US" altLang="ja-JP" dirty="0">
              <a:solidFill>
                <a:schemeClr val="tx1"/>
              </a:solidFill>
            </a:endParaRPr>
          </a:p>
          <a:p>
            <a:pPr marL="0" indent="0">
              <a:buNone/>
            </a:pPr>
            <a:r>
              <a:rPr kumimoji="1" lang="ja-JP" altLang="en-US" dirty="0">
                <a:solidFill>
                  <a:schemeClr val="tx1"/>
                </a:solidFill>
              </a:rPr>
              <a:t>→女がどんなものかわかっているからブルームが好き、と言う一方で、彼女は「彼を手玉に取る</a:t>
            </a:r>
            <a:r>
              <a:rPr kumimoji="1" lang="en-US" altLang="ja-JP" dirty="0">
                <a:solidFill>
                  <a:schemeClr val="tx1"/>
                </a:solidFill>
              </a:rPr>
              <a:t>(lead </a:t>
            </a:r>
            <a:r>
              <a:rPr kumimoji="1" lang="ja-JP" altLang="en-US" dirty="0">
                <a:solidFill>
                  <a:schemeClr val="tx1"/>
                </a:solidFill>
              </a:rPr>
              <a:t>～</a:t>
            </a:r>
            <a:r>
              <a:rPr kumimoji="1" lang="en-US" altLang="ja-JP" dirty="0">
                <a:solidFill>
                  <a:schemeClr val="tx1"/>
                </a:solidFill>
              </a:rPr>
              <a:t> on / get round </a:t>
            </a:r>
            <a:r>
              <a:rPr kumimoji="1" lang="ja-JP" altLang="en-US" dirty="0">
                <a:solidFill>
                  <a:schemeClr val="tx1"/>
                </a:solidFill>
              </a:rPr>
              <a:t>～</a:t>
            </a:r>
            <a:r>
              <a:rPr kumimoji="1" lang="en-US" altLang="ja-JP" dirty="0">
                <a:solidFill>
                  <a:schemeClr val="tx1"/>
                </a:solidFill>
              </a:rPr>
              <a:t>)</a:t>
            </a:r>
            <a:r>
              <a:rPr kumimoji="1" lang="ja-JP" altLang="en-US" dirty="0">
                <a:solidFill>
                  <a:schemeClr val="tx1"/>
                </a:solidFill>
              </a:rPr>
              <a:t>」ことはたやすい、と思う（狡猾さ）</a:t>
            </a:r>
            <a:endParaRPr kumimoji="1" lang="en-US" altLang="ja-JP" dirty="0">
              <a:solidFill>
                <a:schemeClr val="tx1"/>
              </a:solidFill>
            </a:endParaRPr>
          </a:p>
          <a:p>
            <a:pPr marL="0" indent="0">
              <a:buNone/>
            </a:pPr>
            <a:r>
              <a:rPr lang="ja-JP" altLang="en-US" dirty="0">
                <a:solidFill>
                  <a:schemeClr val="tx1"/>
                </a:solidFill>
              </a:rPr>
              <a:t>→「</a:t>
            </a:r>
            <a:r>
              <a:rPr lang="en-US" altLang="ja-JP" dirty="0">
                <a:solidFill>
                  <a:schemeClr val="tx1"/>
                </a:solidFill>
              </a:rPr>
              <a:t>yes</a:t>
            </a:r>
            <a:r>
              <a:rPr lang="ja-JP" altLang="en-US" dirty="0">
                <a:solidFill>
                  <a:schemeClr val="tx1"/>
                </a:solidFill>
              </a:rPr>
              <a:t>と言って」と請う彼を焦らす様に、遠くの海と空を見つめ、彼の知らない多くのことを考える</a:t>
            </a:r>
            <a:endParaRPr lang="en-US" altLang="ja-JP" dirty="0">
              <a:solidFill>
                <a:schemeClr val="tx1"/>
              </a:solidFill>
            </a:endParaRPr>
          </a:p>
          <a:p>
            <a:pPr marL="0" indent="0">
              <a:buNone/>
            </a:pPr>
            <a:r>
              <a:rPr kumimoji="1" lang="ja-JP" altLang="en-US" dirty="0">
                <a:solidFill>
                  <a:schemeClr val="tx1"/>
                </a:solidFill>
              </a:rPr>
              <a:t>→理解することと理解できないこと（他者性）</a:t>
            </a:r>
          </a:p>
        </p:txBody>
      </p:sp>
    </p:spTree>
    <p:extLst>
      <p:ext uri="{BB962C8B-B14F-4D97-AF65-F5344CB8AC3E}">
        <p14:creationId xmlns:p14="http://schemas.microsoft.com/office/powerpoint/2010/main" val="19191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3" end="13"/>
                                            </p:txEl>
                                          </p:spTgt>
                                        </p:tgtEl>
                                        <p:attrNameLst>
                                          <p:attrName>style.visibility</p:attrName>
                                        </p:attrNameLst>
                                      </p:cBhvr>
                                      <p:to>
                                        <p:strVal val="visible"/>
                                      </p:to>
                                    </p:set>
                                    <p:animEffect transition="in" filter="fade">
                                      <p:cBhvr>
                                        <p:cTn id="12" dur="1000"/>
                                        <p:tgtEl>
                                          <p:spTgt spid="2">
                                            <p:txEl>
                                              <p:pRg st="13" end="13"/>
                                            </p:txEl>
                                          </p:spTgt>
                                        </p:tgtEl>
                                      </p:cBhvr>
                                    </p:animEffect>
                                    <p:anim calcmode="lin" valueType="num">
                                      <p:cBhvr>
                                        <p:cTn id="1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animEffect transition="in" filter="fade">
                                      <p:cBhvr>
                                        <p:cTn id="17" dur="1000"/>
                                        <p:tgtEl>
                                          <p:spTgt spid="2">
                                            <p:txEl>
                                              <p:pRg st="14" end="14"/>
                                            </p:txEl>
                                          </p:spTgt>
                                        </p:tgtEl>
                                      </p:cBhvr>
                                    </p:animEffect>
                                    <p:anim calcmode="lin" valueType="num">
                                      <p:cBhvr>
                                        <p:cTn id="1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5" end="15"/>
                                            </p:txEl>
                                          </p:spTgt>
                                        </p:tgtEl>
                                        <p:attrNameLst>
                                          <p:attrName>style.visibility</p:attrName>
                                        </p:attrNameLst>
                                      </p:cBhvr>
                                      <p:to>
                                        <p:strVal val="visible"/>
                                      </p:to>
                                    </p:set>
                                    <p:animEffect transition="in" filter="fade">
                                      <p:cBhvr>
                                        <p:cTn id="22" dur="1000"/>
                                        <p:tgtEl>
                                          <p:spTgt spid="2">
                                            <p:txEl>
                                              <p:pRg st="15" end="15"/>
                                            </p:txEl>
                                          </p:spTgt>
                                        </p:tgtEl>
                                      </p:cBhvr>
                                    </p:animEffect>
                                    <p:anim calcmode="lin" valueType="num">
                                      <p:cBhvr>
                                        <p:cTn id="23"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A1F5DE1-C08D-40FC-86A6-B47AB710DB2C}"/>
              </a:ext>
            </a:extLst>
          </p:cNvPr>
          <p:cNvSpPr>
            <a:spLocks noGrp="1"/>
          </p:cNvSpPr>
          <p:nvPr>
            <p:ph idx="1"/>
          </p:nvPr>
        </p:nvSpPr>
        <p:spPr>
          <a:xfrm>
            <a:off x="585787" y="437321"/>
            <a:ext cx="11349037" cy="6230179"/>
          </a:xfrm>
        </p:spPr>
        <p:txBody>
          <a:bodyPr>
            <a:normAutofit fontScale="92500" lnSpcReduction="20000"/>
          </a:bodyPr>
          <a:lstStyle/>
          <a:p>
            <a:pPr marL="0" indent="0" algn="just">
              <a:buNone/>
            </a:pPr>
            <a:r>
              <a:rPr lang="en-US" altLang="ja-JP" dirty="0">
                <a:solidFill>
                  <a:schemeClr val="tx1"/>
                </a:solidFill>
              </a:rPr>
              <a:t>and Gibraltar as a girl where I was a Flower of the mountain </a:t>
            </a:r>
          </a:p>
          <a:p>
            <a:pPr marL="0" indent="0" algn="just">
              <a:buNone/>
            </a:pPr>
            <a:r>
              <a:rPr lang="en-US" altLang="ja-JP" dirty="0">
                <a:solidFill>
                  <a:schemeClr val="tx1"/>
                </a:solidFill>
              </a:rPr>
              <a:t>yes when I put the rose in my hair like the Andalusian girls used </a:t>
            </a:r>
          </a:p>
          <a:p>
            <a:pPr marL="0" indent="0" algn="just">
              <a:buNone/>
            </a:pPr>
            <a:r>
              <a:rPr lang="en-US" altLang="ja-JP" dirty="0">
                <a:solidFill>
                  <a:schemeClr val="tx1"/>
                </a:solidFill>
              </a:rPr>
              <a:t>or shall I wear a red yes </a:t>
            </a:r>
          </a:p>
          <a:p>
            <a:pPr marL="0" indent="0" algn="just">
              <a:buNone/>
            </a:pPr>
            <a:r>
              <a:rPr lang="en-US" altLang="ja-JP" dirty="0">
                <a:solidFill>
                  <a:schemeClr val="tx1"/>
                </a:solidFill>
              </a:rPr>
              <a:t>and how he kissed me under the Moorish wall </a:t>
            </a:r>
          </a:p>
          <a:p>
            <a:pPr marL="0" indent="0" algn="just">
              <a:buNone/>
            </a:pPr>
            <a:r>
              <a:rPr lang="en-US" altLang="ja-JP" dirty="0">
                <a:solidFill>
                  <a:schemeClr val="tx1"/>
                </a:solidFill>
              </a:rPr>
              <a:t>and I thought well as well him as</a:t>
            </a:r>
            <a:r>
              <a:rPr lang="ja-JP" altLang="en-US" dirty="0">
                <a:solidFill>
                  <a:schemeClr val="tx1"/>
                </a:solidFill>
              </a:rPr>
              <a:t> </a:t>
            </a:r>
            <a:r>
              <a:rPr lang="en-US" altLang="ja-JP" dirty="0">
                <a:solidFill>
                  <a:schemeClr val="tx1"/>
                </a:solidFill>
              </a:rPr>
              <a:t>another </a:t>
            </a:r>
          </a:p>
          <a:p>
            <a:pPr marL="0" indent="0" algn="just">
              <a:buNone/>
            </a:pPr>
            <a:r>
              <a:rPr lang="en-US" altLang="ja-JP" dirty="0">
                <a:solidFill>
                  <a:schemeClr val="tx1"/>
                </a:solidFill>
              </a:rPr>
              <a:t>and then I asked him with my eyes to ask again</a:t>
            </a:r>
            <a:r>
              <a:rPr lang="ja-JP" altLang="en-US" dirty="0">
                <a:solidFill>
                  <a:schemeClr val="tx1"/>
                </a:solidFill>
              </a:rPr>
              <a:t> </a:t>
            </a:r>
            <a:r>
              <a:rPr lang="en-US" altLang="ja-JP" dirty="0">
                <a:solidFill>
                  <a:schemeClr val="tx1"/>
                </a:solidFill>
              </a:rPr>
              <a:t>yes </a:t>
            </a:r>
          </a:p>
          <a:p>
            <a:pPr marL="0" indent="0" algn="just">
              <a:buNone/>
            </a:pPr>
            <a:r>
              <a:rPr lang="en-US" altLang="ja-JP" dirty="0">
                <a:solidFill>
                  <a:schemeClr val="tx1"/>
                </a:solidFill>
              </a:rPr>
              <a:t>and then he asked me would I yes to say yes </a:t>
            </a:r>
            <a:r>
              <a:rPr lang="ja-JP" altLang="en-US" dirty="0">
                <a:solidFill>
                  <a:schemeClr val="tx1"/>
                </a:solidFill>
              </a:rPr>
              <a:t>／ </a:t>
            </a:r>
            <a:r>
              <a:rPr lang="en-US" altLang="ja-JP" dirty="0">
                <a:solidFill>
                  <a:schemeClr val="tx1"/>
                </a:solidFill>
              </a:rPr>
              <a:t>my mountain flower </a:t>
            </a:r>
          </a:p>
          <a:p>
            <a:pPr marL="0" indent="0" algn="just">
              <a:buNone/>
            </a:pPr>
            <a:r>
              <a:rPr lang="en-US" altLang="ja-JP" dirty="0">
                <a:solidFill>
                  <a:schemeClr val="tx1"/>
                </a:solidFill>
              </a:rPr>
              <a:t>and first I put my arms around him </a:t>
            </a:r>
            <a:r>
              <a:rPr lang="ja-JP" altLang="en-US" dirty="0">
                <a:solidFill>
                  <a:schemeClr val="tx1"/>
                </a:solidFill>
              </a:rPr>
              <a:t>／ </a:t>
            </a:r>
            <a:r>
              <a:rPr lang="en-US" altLang="ja-JP" dirty="0">
                <a:solidFill>
                  <a:schemeClr val="tx1"/>
                </a:solidFill>
              </a:rPr>
              <a:t>yes and drew him down to me </a:t>
            </a:r>
          </a:p>
          <a:p>
            <a:pPr marL="0" indent="0" algn="just">
              <a:buNone/>
            </a:pPr>
            <a:r>
              <a:rPr lang="en-US" altLang="ja-JP" dirty="0">
                <a:solidFill>
                  <a:schemeClr val="tx1"/>
                </a:solidFill>
              </a:rPr>
              <a:t>so he could feel my breasts </a:t>
            </a:r>
            <a:r>
              <a:rPr lang="ja-JP" altLang="en-US" dirty="0">
                <a:solidFill>
                  <a:schemeClr val="tx1"/>
                </a:solidFill>
              </a:rPr>
              <a:t>／ </a:t>
            </a:r>
            <a:r>
              <a:rPr lang="en-US" altLang="ja-JP" dirty="0">
                <a:solidFill>
                  <a:schemeClr val="tx1"/>
                </a:solidFill>
              </a:rPr>
              <a:t>all perfume yes </a:t>
            </a:r>
          </a:p>
          <a:p>
            <a:pPr marL="0" indent="0" algn="just">
              <a:buNone/>
            </a:pPr>
            <a:r>
              <a:rPr lang="en-US" altLang="ja-JP" dirty="0">
                <a:solidFill>
                  <a:schemeClr val="tx1"/>
                </a:solidFill>
              </a:rPr>
              <a:t>and his heart was going like mad </a:t>
            </a:r>
            <a:r>
              <a:rPr lang="ja-JP" altLang="en-US" dirty="0">
                <a:solidFill>
                  <a:schemeClr val="tx1"/>
                </a:solidFill>
              </a:rPr>
              <a:t>／ </a:t>
            </a:r>
            <a:r>
              <a:rPr lang="en-US" altLang="ja-JP" dirty="0">
                <a:solidFill>
                  <a:schemeClr val="tx1"/>
                </a:solidFill>
              </a:rPr>
              <a:t>and yes I said yes I will Yes. </a:t>
            </a:r>
          </a:p>
          <a:p>
            <a:pPr marL="0" indent="0" algn="just">
              <a:buNone/>
            </a:pPr>
            <a:endParaRPr lang="en-US" altLang="ja-JP" dirty="0">
              <a:solidFill>
                <a:schemeClr val="tx1"/>
              </a:solidFill>
            </a:endParaRPr>
          </a:p>
          <a:p>
            <a:pPr marL="0" indent="0" algn="just">
              <a:buNone/>
            </a:pPr>
            <a:r>
              <a:rPr kumimoji="1" lang="ja-JP" altLang="en-US" dirty="0">
                <a:solidFill>
                  <a:schemeClr val="tx1"/>
                </a:solidFill>
              </a:rPr>
              <a:t>→「ムーア人の城へきの下で」（</a:t>
            </a:r>
            <a:r>
              <a:rPr kumimoji="1" lang="en-US" altLang="ja-JP" dirty="0">
                <a:solidFill>
                  <a:schemeClr val="tx1"/>
                </a:solidFill>
              </a:rPr>
              <a:t>331</a:t>
            </a:r>
            <a:r>
              <a:rPr kumimoji="1" lang="ja-JP" altLang="en-US" dirty="0">
                <a:solidFill>
                  <a:schemeClr val="tx1"/>
                </a:solidFill>
              </a:rPr>
              <a:t>）</a:t>
            </a:r>
            <a:r>
              <a:rPr kumimoji="1" lang="en-US" altLang="ja-JP" dirty="0">
                <a:solidFill>
                  <a:schemeClr val="tx1"/>
                </a:solidFill>
              </a:rPr>
              <a:t>15</a:t>
            </a:r>
            <a:r>
              <a:rPr kumimoji="1" lang="ja-JP" altLang="en-US" dirty="0">
                <a:solidFill>
                  <a:schemeClr val="tx1"/>
                </a:solidFill>
              </a:rPr>
              <a:t>歳で初めてモリーがキスをしたのは、ジブラルタル時代のマルヴィ（イギリス海軍の大尉）</a:t>
            </a:r>
            <a:endParaRPr kumimoji="1" lang="en-US" altLang="ja-JP" dirty="0">
              <a:solidFill>
                <a:schemeClr val="tx1"/>
              </a:solidFill>
            </a:endParaRPr>
          </a:p>
          <a:p>
            <a:pPr marL="0" indent="0" algn="just">
              <a:buNone/>
            </a:pPr>
            <a:r>
              <a:rPr kumimoji="1" lang="ja-JP" altLang="en-US" dirty="0">
                <a:solidFill>
                  <a:schemeClr val="tx1"/>
                </a:solidFill>
              </a:rPr>
              <a:t>→初恋の思い出が、求婚の場面で反復的に想起される：第</a:t>
            </a:r>
            <a:r>
              <a:rPr kumimoji="1" lang="en-US" altLang="ja-JP" dirty="0">
                <a:solidFill>
                  <a:schemeClr val="tx1"/>
                </a:solidFill>
              </a:rPr>
              <a:t>13</a:t>
            </a:r>
            <a:r>
              <a:rPr kumimoji="1" lang="ja-JP" altLang="en-US" dirty="0">
                <a:solidFill>
                  <a:schemeClr val="tx1"/>
                </a:solidFill>
              </a:rPr>
              <a:t>挿話でブルームも </a:t>
            </a:r>
            <a:r>
              <a:rPr kumimoji="1" lang="en-US" altLang="ja-JP" dirty="0">
                <a:solidFill>
                  <a:schemeClr val="tx1"/>
                </a:solidFill>
              </a:rPr>
              <a:t>“First kiss does the trick.”</a:t>
            </a:r>
            <a:r>
              <a:rPr kumimoji="1" lang="ja-JP" altLang="en-US" dirty="0">
                <a:solidFill>
                  <a:schemeClr val="tx1"/>
                </a:solidFill>
              </a:rPr>
              <a:t>と考える</a:t>
            </a:r>
            <a:r>
              <a:rPr kumimoji="1" lang="en-US" altLang="ja-JP" dirty="0">
                <a:solidFill>
                  <a:schemeClr val="tx1"/>
                </a:solidFill>
              </a:rPr>
              <a:t>(</a:t>
            </a:r>
            <a:r>
              <a:rPr kumimoji="1" lang="en-US" altLang="ja-JP" i="1" dirty="0">
                <a:solidFill>
                  <a:schemeClr val="tx1"/>
                </a:solidFill>
              </a:rPr>
              <a:t>U</a:t>
            </a:r>
            <a:r>
              <a:rPr kumimoji="1" lang="en-US" altLang="ja-JP" dirty="0">
                <a:solidFill>
                  <a:schemeClr val="tx1"/>
                </a:solidFill>
              </a:rPr>
              <a:t> 13.886)</a:t>
            </a:r>
          </a:p>
          <a:p>
            <a:pPr marL="0" indent="0" algn="just">
              <a:buNone/>
            </a:pPr>
            <a:r>
              <a:rPr lang="ja-JP" altLang="en-US" dirty="0">
                <a:solidFill>
                  <a:schemeClr val="tx1"/>
                </a:solidFill>
              </a:rPr>
              <a:t>→「すべて受け入れるように</a:t>
            </a:r>
            <a:r>
              <a:rPr lang="en-US" altLang="ja-JP" dirty="0">
                <a:solidFill>
                  <a:schemeClr val="tx1"/>
                </a:solidFill>
              </a:rPr>
              <a:t>(All yielding)</a:t>
            </a:r>
            <a:r>
              <a:rPr lang="ja-JP" altLang="en-US" dirty="0">
                <a:solidFill>
                  <a:schemeClr val="tx1"/>
                </a:solidFill>
              </a:rPr>
              <a:t>」という第</a:t>
            </a:r>
            <a:r>
              <a:rPr lang="en-US" altLang="ja-JP" dirty="0">
                <a:solidFill>
                  <a:schemeClr val="tx1"/>
                </a:solidFill>
              </a:rPr>
              <a:t>8</a:t>
            </a:r>
            <a:r>
              <a:rPr lang="ja-JP" altLang="en-US" dirty="0">
                <a:solidFill>
                  <a:schemeClr val="tx1"/>
                </a:solidFill>
              </a:rPr>
              <a:t>挿話のブルームの記憶は、第</a:t>
            </a:r>
            <a:r>
              <a:rPr lang="en-US" altLang="ja-JP" dirty="0">
                <a:solidFill>
                  <a:schemeClr val="tx1"/>
                </a:solidFill>
              </a:rPr>
              <a:t>18</a:t>
            </a:r>
            <a:r>
              <a:rPr lang="ja-JP" altLang="en-US" dirty="0">
                <a:solidFill>
                  <a:schemeClr val="tx1"/>
                </a:solidFill>
              </a:rPr>
              <a:t>挿話において「最初にわたしが彼の体に腕をまわして、そう、私のほうに引きよせて、わたしの胸を感じてもらえるように」というモリーの記憶によって書き換えられる：受動と能動の混ざり合い</a:t>
            </a:r>
            <a:endParaRPr kumimoji="1" lang="ja-JP" altLang="en-US" dirty="0">
              <a:solidFill>
                <a:schemeClr val="tx1"/>
              </a:solidFill>
            </a:endParaRPr>
          </a:p>
        </p:txBody>
      </p:sp>
    </p:spTree>
    <p:extLst>
      <p:ext uri="{BB962C8B-B14F-4D97-AF65-F5344CB8AC3E}">
        <p14:creationId xmlns:p14="http://schemas.microsoft.com/office/powerpoint/2010/main" val="268273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animEffect transition="in" filter="fade">
                                      <p:cBhvr>
                                        <p:cTn id="7" dur="1000"/>
                                        <p:tgtEl>
                                          <p:spTgt spid="2">
                                            <p:txEl>
                                              <p:pRg st="11" end="11"/>
                                            </p:txEl>
                                          </p:spTgt>
                                        </p:tgtEl>
                                      </p:cBhvr>
                                    </p:animEffect>
                                    <p:anim calcmode="lin" valueType="num">
                                      <p:cBhvr>
                                        <p:cTn id="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2" end="12"/>
                                            </p:txEl>
                                          </p:spTgt>
                                        </p:tgtEl>
                                        <p:attrNameLst>
                                          <p:attrName>style.visibility</p:attrName>
                                        </p:attrNameLst>
                                      </p:cBhvr>
                                      <p:to>
                                        <p:strVal val="visible"/>
                                      </p:to>
                                    </p:set>
                                    <p:animEffect transition="in" filter="fade">
                                      <p:cBhvr>
                                        <p:cTn id="12" dur="1000"/>
                                        <p:tgtEl>
                                          <p:spTgt spid="2">
                                            <p:txEl>
                                              <p:pRg st="12" end="12"/>
                                            </p:txEl>
                                          </p:spTgt>
                                        </p:tgtEl>
                                      </p:cBhvr>
                                    </p:animEffect>
                                    <p:anim calcmode="lin" valueType="num">
                                      <p:cBhvr>
                                        <p:cTn id="1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3" end="13"/>
                                            </p:txEl>
                                          </p:spTgt>
                                        </p:tgtEl>
                                        <p:attrNameLst>
                                          <p:attrName>style.visibility</p:attrName>
                                        </p:attrNameLst>
                                      </p:cBhvr>
                                      <p:to>
                                        <p:strVal val="visible"/>
                                      </p:to>
                                    </p:set>
                                    <p:animEffect transition="in" filter="fade">
                                      <p:cBhvr>
                                        <p:cTn id="17" dur="1000"/>
                                        <p:tgtEl>
                                          <p:spTgt spid="2">
                                            <p:txEl>
                                              <p:pRg st="13" end="13"/>
                                            </p:txEl>
                                          </p:spTgt>
                                        </p:tgtEl>
                                      </p:cBhvr>
                                    </p:animEffect>
                                    <p:anim calcmode="lin" valueType="num">
                                      <p:cBhvr>
                                        <p:cTn id="18"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56861C8-F192-4FB2-B1E0-221DC572A2FC}"/>
              </a:ext>
            </a:extLst>
          </p:cNvPr>
          <p:cNvSpPr>
            <a:spLocks noGrp="1"/>
          </p:cNvSpPr>
          <p:nvPr>
            <p:ph idx="1"/>
          </p:nvPr>
        </p:nvSpPr>
        <p:spPr>
          <a:xfrm>
            <a:off x="900113" y="2095500"/>
            <a:ext cx="10447337" cy="4471988"/>
          </a:xfrm>
        </p:spPr>
        <p:txBody>
          <a:bodyPr>
            <a:normAutofit/>
          </a:bodyPr>
          <a:lstStyle/>
          <a:p>
            <a:pPr marL="0" indent="0">
              <a:buNone/>
            </a:pPr>
            <a:r>
              <a:rPr kumimoji="1" lang="ja-JP" altLang="en-US" dirty="0">
                <a:solidFill>
                  <a:schemeClr val="tx1"/>
                </a:solidFill>
              </a:rPr>
              <a:t>大文字で始まる</a:t>
            </a:r>
            <a:r>
              <a:rPr kumimoji="1" lang="en-US" altLang="ja-JP" dirty="0">
                <a:solidFill>
                  <a:schemeClr val="tx1"/>
                </a:solidFill>
              </a:rPr>
              <a:t>Yes</a:t>
            </a:r>
            <a:r>
              <a:rPr kumimoji="1" lang="ja-JP" altLang="en-US" dirty="0">
                <a:solidFill>
                  <a:schemeClr val="tx1"/>
                </a:solidFill>
              </a:rPr>
              <a:t>は、ブルームの求婚を受け入れる能動的なイエス</a:t>
            </a:r>
            <a:endParaRPr kumimoji="1" lang="en-US" altLang="ja-JP" dirty="0">
              <a:solidFill>
                <a:schemeClr val="tx1"/>
              </a:solidFill>
            </a:endParaRPr>
          </a:p>
          <a:p>
            <a:pPr marL="0" indent="0">
              <a:buNone/>
            </a:pPr>
            <a:r>
              <a:rPr lang="ja-JP" altLang="en-US" dirty="0">
                <a:solidFill>
                  <a:schemeClr val="tx1"/>
                </a:solidFill>
              </a:rPr>
              <a:t>→生／性をすべて肯定する</a:t>
            </a:r>
            <a:r>
              <a:rPr lang="en-US" altLang="ja-JP" dirty="0">
                <a:solidFill>
                  <a:schemeClr val="tx1"/>
                </a:solidFill>
              </a:rPr>
              <a:t>〈</a:t>
            </a:r>
            <a:r>
              <a:rPr lang="ja-JP" altLang="en-US" dirty="0">
                <a:solidFill>
                  <a:schemeClr val="tx1"/>
                </a:solidFill>
              </a:rPr>
              <a:t>新しい女らしい女</a:t>
            </a:r>
            <a:r>
              <a:rPr lang="en-US" altLang="ja-JP" dirty="0">
                <a:solidFill>
                  <a:schemeClr val="tx1"/>
                </a:solidFill>
              </a:rPr>
              <a:t>〉〈</a:t>
            </a:r>
            <a:r>
              <a:rPr lang="ja-JP" altLang="en-US" dirty="0">
                <a:solidFill>
                  <a:schemeClr val="tx1"/>
                </a:solidFill>
              </a:rPr>
              <a:t>新しい男らしい女</a:t>
            </a:r>
            <a:r>
              <a:rPr lang="en-US" altLang="ja-JP" dirty="0">
                <a:solidFill>
                  <a:schemeClr val="tx1"/>
                </a:solidFill>
              </a:rPr>
              <a:t>〉</a:t>
            </a:r>
            <a:r>
              <a:rPr lang="ja-JP" altLang="en-US" dirty="0">
                <a:solidFill>
                  <a:schemeClr val="tx1"/>
                </a:solidFill>
              </a:rPr>
              <a:t>？？</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lang="ja-JP" altLang="en-US" dirty="0">
                <a:solidFill>
                  <a:schemeClr val="tx1"/>
                </a:solidFill>
              </a:rPr>
              <a:t>→しかし、第</a:t>
            </a:r>
            <a:r>
              <a:rPr lang="en-US" altLang="ja-JP" dirty="0">
                <a:solidFill>
                  <a:schemeClr val="tx1"/>
                </a:solidFill>
              </a:rPr>
              <a:t>18</a:t>
            </a:r>
            <a:r>
              <a:rPr lang="ja-JP" altLang="en-US" dirty="0">
                <a:solidFill>
                  <a:schemeClr val="tx1"/>
                </a:solidFill>
              </a:rPr>
              <a:t>挿話の</a:t>
            </a:r>
            <a:r>
              <a:rPr lang="en-US" altLang="ja-JP" dirty="0">
                <a:solidFill>
                  <a:schemeClr val="tx1"/>
                </a:solidFill>
              </a:rPr>
              <a:t>yes</a:t>
            </a:r>
            <a:r>
              <a:rPr lang="ja-JP" altLang="en-US" dirty="0">
                <a:solidFill>
                  <a:schemeClr val="tx1"/>
                </a:solidFill>
              </a:rPr>
              <a:t>は多義的／曖昧</a:t>
            </a:r>
            <a:r>
              <a:rPr lang="en-US" altLang="ja-JP" dirty="0">
                <a:solidFill>
                  <a:schemeClr val="tx1"/>
                </a:solidFill>
              </a:rPr>
              <a:t>(ambiguous)</a:t>
            </a:r>
          </a:p>
          <a:p>
            <a:pPr marL="0" indent="0">
              <a:buNone/>
            </a:pPr>
            <a:r>
              <a:rPr lang="ja-JP" altLang="en-US" dirty="0">
                <a:solidFill>
                  <a:schemeClr val="tx1"/>
                </a:solidFill>
              </a:rPr>
              <a:t>　例）</a:t>
            </a:r>
            <a:r>
              <a:rPr kumimoji="1" lang="ja-JP" altLang="en-US" dirty="0">
                <a:solidFill>
                  <a:schemeClr val="tx1"/>
                </a:solidFill>
              </a:rPr>
              <a:t>「そうね」「いいわ」「確かに」「ふむ」「ええと」</a:t>
            </a:r>
            <a:endParaRPr kumimoji="1" lang="en-US" altLang="ja-JP" dirty="0">
              <a:solidFill>
                <a:schemeClr val="tx1"/>
              </a:solidFill>
            </a:endParaRPr>
          </a:p>
          <a:p>
            <a:pPr marL="0" indent="0">
              <a:buNone/>
            </a:pPr>
            <a:r>
              <a:rPr lang="ja-JP" altLang="en-US" dirty="0">
                <a:solidFill>
                  <a:schemeClr val="tx1"/>
                </a:solidFill>
              </a:rPr>
              <a:t>→</a:t>
            </a:r>
            <a:r>
              <a:rPr lang="en-US" altLang="ja-JP" dirty="0">
                <a:solidFill>
                  <a:schemeClr val="tx1"/>
                </a:solidFill>
              </a:rPr>
              <a:t>yes</a:t>
            </a:r>
            <a:r>
              <a:rPr lang="ja-JP" altLang="en-US" dirty="0">
                <a:solidFill>
                  <a:schemeClr val="tx1"/>
                </a:solidFill>
              </a:rPr>
              <a:t>は単なる能動的肯定ではなく、極めて受動的な</a:t>
            </a:r>
            <a:r>
              <a:rPr lang="en-US" altLang="ja-JP" dirty="0">
                <a:solidFill>
                  <a:schemeClr val="tx1"/>
                </a:solidFill>
              </a:rPr>
              <a:t>yes</a:t>
            </a:r>
            <a:r>
              <a:rPr lang="ja-JP" altLang="en-US" dirty="0">
                <a:solidFill>
                  <a:schemeClr val="tx1"/>
                </a:solidFill>
              </a:rPr>
              <a:t>でもある</a:t>
            </a:r>
            <a:endParaRPr lang="en-US" altLang="ja-JP" dirty="0">
              <a:solidFill>
                <a:schemeClr val="tx1"/>
              </a:solidFill>
            </a:endParaRPr>
          </a:p>
          <a:p>
            <a:pPr marL="0" indent="0">
              <a:buNone/>
            </a:pPr>
            <a:r>
              <a:rPr kumimoji="1" lang="ja-JP" altLang="en-US" dirty="0">
                <a:solidFill>
                  <a:schemeClr val="tx1"/>
                </a:solidFill>
              </a:rPr>
              <a:t>→それは愛の駆け引きにおいて、あるいは性交における能動と受動が文字通り、絡み合うようなものであることとパラレルなのでは？</a:t>
            </a:r>
            <a:endParaRPr kumimoji="1" lang="en-US" altLang="ja-JP" dirty="0">
              <a:solidFill>
                <a:schemeClr val="tx1"/>
              </a:solidFill>
            </a:endParaRPr>
          </a:p>
          <a:p>
            <a:pPr marL="0" indent="0">
              <a:buNone/>
            </a:pPr>
            <a:r>
              <a:rPr lang="ja-JP" altLang="en-US" dirty="0">
                <a:solidFill>
                  <a:schemeClr val="tx1"/>
                </a:solidFill>
              </a:rPr>
              <a:t>→多様で</a:t>
            </a:r>
            <a:r>
              <a:rPr lang="en-US" altLang="ja-JP" dirty="0">
                <a:solidFill>
                  <a:schemeClr val="tx1"/>
                </a:solidFill>
              </a:rPr>
              <a:t>(diverse)</a:t>
            </a:r>
            <a:r>
              <a:rPr lang="ja-JP" altLang="en-US" dirty="0">
                <a:solidFill>
                  <a:schemeClr val="tx1"/>
                </a:solidFill>
              </a:rPr>
              <a:t>、曖昧な</a:t>
            </a:r>
            <a:r>
              <a:rPr lang="en-US" altLang="ja-JP" dirty="0">
                <a:solidFill>
                  <a:schemeClr val="tx1"/>
                </a:solidFill>
              </a:rPr>
              <a:t>(ambiguous)</a:t>
            </a:r>
            <a:r>
              <a:rPr lang="ja-JP" altLang="en-US" dirty="0">
                <a:solidFill>
                  <a:schemeClr val="tx1"/>
                </a:solidFill>
              </a:rPr>
              <a:t>、わたしたち</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89850959-5C21-4952-A701-9B303B531D51}"/>
              </a:ext>
            </a:extLst>
          </p:cNvPr>
          <p:cNvSpPr>
            <a:spLocks noGrp="1"/>
          </p:cNvSpPr>
          <p:nvPr>
            <p:ph type="title"/>
          </p:nvPr>
        </p:nvSpPr>
        <p:spPr>
          <a:xfrm>
            <a:off x="831850" y="207818"/>
            <a:ext cx="10515600" cy="1088967"/>
          </a:xfrm>
        </p:spPr>
        <p:txBody>
          <a:bodyPr/>
          <a:lstStyle/>
          <a:p>
            <a:r>
              <a:rPr kumimoji="1" lang="en-US" altLang="ja-JP" dirty="0"/>
              <a:t>yes I said yes I will Yes. </a:t>
            </a:r>
            <a:endParaRPr kumimoji="1" lang="ja-JP" altLang="en-US" dirty="0"/>
          </a:p>
        </p:txBody>
      </p:sp>
    </p:spTree>
    <p:extLst>
      <p:ext uri="{BB962C8B-B14F-4D97-AF65-F5344CB8AC3E}">
        <p14:creationId xmlns:p14="http://schemas.microsoft.com/office/powerpoint/2010/main" val="22701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1000"/>
                                        <p:tgtEl>
                                          <p:spTgt spid="2">
                                            <p:txEl>
                                              <p:pRg st="6" end="6"/>
                                            </p:txEl>
                                          </p:spTgt>
                                        </p:tgtEl>
                                      </p:cBhvr>
                                    </p:animEffect>
                                    <p:anim calcmode="lin" valueType="num">
                                      <p:cBhvr>
                                        <p:cTn id="3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6A42D95-4031-42A4-BBFC-578E8847A6AC}"/>
              </a:ext>
            </a:extLst>
          </p:cNvPr>
          <p:cNvSpPr>
            <a:spLocks noGrp="1"/>
          </p:cNvSpPr>
          <p:nvPr>
            <p:ph idx="1"/>
          </p:nvPr>
        </p:nvSpPr>
        <p:spPr>
          <a:xfrm>
            <a:off x="1013791" y="1730923"/>
            <a:ext cx="9843973" cy="4600303"/>
          </a:xfrm>
        </p:spPr>
        <p:txBody>
          <a:bodyPr>
            <a:normAutofit/>
          </a:bodyPr>
          <a:lstStyle/>
          <a:p>
            <a:pPr marL="0" indent="0">
              <a:buNone/>
            </a:pPr>
            <a:r>
              <a:rPr kumimoji="1" lang="en-US" altLang="ja-JP" dirty="0">
                <a:solidFill>
                  <a:schemeClr val="tx1"/>
                </a:solidFill>
              </a:rPr>
              <a:t>Yes</a:t>
            </a:r>
            <a:r>
              <a:rPr kumimoji="1" lang="ja-JP" altLang="en-US" dirty="0">
                <a:solidFill>
                  <a:schemeClr val="tx1"/>
                </a:solidFill>
              </a:rPr>
              <a:t>から始まり</a:t>
            </a:r>
            <a:endParaRPr kumimoji="1" lang="en-US" altLang="ja-JP" dirty="0">
              <a:solidFill>
                <a:schemeClr val="tx1"/>
              </a:solidFill>
            </a:endParaRPr>
          </a:p>
          <a:p>
            <a:pPr marL="0" indent="0">
              <a:buNone/>
            </a:pPr>
            <a:r>
              <a:rPr lang="en-US" altLang="ja-JP" dirty="0">
                <a:solidFill>
                  <a:schemeClr val="tx1"/>
                </a:solidFill>
              </a:rPr>
              <a:t>Yes</a:t>
            </a:r>
            <a:r>
              <a:rPr lang="ja-JP" altLang="en-US" dirty="0">
                <a:solidFill>
                  <a:schemeClr val="tx1"/>
                </a:solidFill>
              </a:rPr>
              <a:t>で終わるモリーの</a:t>
            </a:r>
            <a:endParaRPr lang="en-US" altLang="ja-JP" dirty="0">
              <a:solidFill>
                <a:schemeClr val="tx1"/>
              </a:solidFill>
            </a:endParaRPr>
          </a:p>
          <a:p>
            <a:pPr marL="0" indent="0">
              <a:buNone/>
            </a:pPr>
            <a:r>
              <a:rPr kumimoji="1" lang="ja-JP" altLang="en-US" dirty="0">
                <a:solidFill>
                  <a:schemeClr val="tx1"/>
                </a:solidFill>
              </a:rPr>
              <a:t>独白</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kumimoji="1" lang="ja-JP" altLang="en-US" dirty="0">
                <a:solidFill>
                  <a:schemeClr val="tx1"/>
                </a:solidFill>
              </a:rPr>
              <a:t>ホウスの丘の「楽園」</a:t>
            </a:r>
            <a:r>
              <a:rPr lang="ja-JP" altLang="en-US" dirty="0">
                <a:solidFill>
                  <a:schemeClr val="tx1"/>
                </a:solidFill>
              </a:rPr>
              <a:t>の記憶</a:t>
            </a:r>
            <a:endParaRPr lang="en-US" altLang="ja-JP" dirty="0">
              <a:solidFill>
                <a:schemeClr val="tx1"/>
              </a:solidFill>
            </a:endParaRPr>
          </a:p>
          <a:p>
            <a:pPr marL="0" indent="0">
              <a:buNone/>
            </a:pPr>
            <a:r>
              <a:rPr lang="ja-JP" altLang="en-US" dirty="0">
                <a:solidFill>
                  <a:schemeClr val="tx1"/>
                </a:solidFill>
              </a:rPr>
              <a:t>は、ブルーム夫妻</a:t>
            </a:r>
            <a:r>
              <a:rPr kumimoji="1" lang="ja-JP" altLang="en-US" dirty="0">
                <a:solidFill>
                  <a:schemeClr val="tx1"/>
                </a:solidFill>
              </a:rPr>
              <a:t>が帰る</a:t>
            </a:r>
            <a:r>
              <a:rPr lang="ja-JP" altLang="en-US" dirty="0">
                <a:solidFill>
                  <a:schemeClr val="tx1"/>
                </a:solidFill>
              </a:rPr>
              <a:t>べき</a:t>
            </a:r>
            <a:endParaRPr lang="en-US" altLang="ja-JP" dirty="0">
              <a:solidFill>
                <a:schemeClr val="tx1"/>
              </a:solidFill>
            </a:endParaRPr>
          </a:p>
          <a:p>
            <a:pPr marL="0" indent="0">
              <a:buNone/>
            </a:pPr>
            <a:r>
              <a:rPr kumimoji="1" lang="ja-JP" altLang="en-US" dirty="0">
                <a:solidFill>
                  <a:schemeClr val="tx1"/>
                </a:solidFill>
              </a:rPr>
              <a:t>場所として存在している</a:t>
            </a:r>
            <a:endParaRPr kumimoji="1" lang="en-US" altLang="ja-JP" dirty="0">
              <a:solidFill>
                <a:schemeClr val="tx1"/>
              </a:solidFill>
            </a:endParaRPr>
          </a:p>
          <a:p>
            <a:pPr marL="0" indent="0">
              <a:buNone/>
            </a:pPr>
            <a:r>
              <a:rPr lang="ja-JP" altLang="en-US" dirty="0">
                <a:solidFill>
                  <a:schemeClr val="tx1"/>
                </a:solidFill>
              </a:rPr>
              <a:t>→</a:t>
            </a:r>
            <a:r>
              <a:rPr lang="en-IE" altLang="ja-JP" dirty="0">
                <a:solidFill>
                  <a:schemeClr val="tx1"/>
                </a:solidFill>
              </a:rPr>
              <a:t>retrospective arrangement (</a:t>
            </a:r>
            <a:r>
              <a:rPr lang="en-IE" altLang="ja-JP" i="1" dirty="0">
                <a:solidFill>
                  <a:schemeClr val="tx1"/>
                </a:solidFill>
              </a:rPr>
              <a:t>U</a:t>
            </a:r>
            <a:r>
              <a:rPr lang="en-IE" altLang="ja-JP" dirty="0">
                <a:solidFill>
                  <a:schemeClr val="tx1"/>
                </a:solidFill>
              </a:rPr>
              <a:t> 6.150)</a:t>
            </a:r>
          </a:p>
          <a:p>
            <a:pPr marL="0" indent="0">
              <a:buNone/>
            </a:pPr>
            <a:r>
              <a:rPr lang="ja-JP" altLang="en-US" dirty="0">
                <a:solidFill>
                  <a:schemeClr val="tx1"/>
                </a:solidFill>
              </a:rPr>
              <a:t>（表現を変えながら）何度も反復される</a:t>
            </a:r>
            <a:r>
              <a:rPr lang="en-US" altLang="ja-JP" dirty="0">
                <a:solidFill>
                  <a:schemeClr val="tx1"/>
                </a:solidFill>
              </a:rPr>
              <a:t>(</a:t>
            </a:r>
            <a:r>
              <a:rPr lang="en-IE" altLang="ja-JP" i="1" dirty="0">
                <a:solidFill>
                  <a:schemeClr val="tx1"/>
                </a:solidFill>
              </a:rPr>
              <a:t>U</a:t>
            </a:r>
            <a:r>
              <a:rPr lang="en-IE" altLang="ja-JP" dirty="0">
                <a:solidFill>
                  <a:schemeClr val="tx1"/>
                </a:solidFill>
              </a:rPr>
              <a:t> 10.783 / 11.798 / 14.1044 / 15.443 / 16.1401 / 17.1907)</a:t>
            </a:r>
          </a:p>
          <a:p>
            <a:pPr marL="0" indent="0">
              <a:buNone/>
            </a:pPr>
            <a:endParaRPr lang="en-IE"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D34A4ED1-57E5-4865-9FC3-7637316C09E5}"/>
              </a:ext>
            </a:extLst>
          </p:cNvPr>
          <p:cNvSpPr>
            <a:spLocks noGrp="1"/>
          </p:cNvSpPr>
          <p:nvPr>
            <p:ph type="title"/>
          </p:nvPr>
        </p:nvSpPr>
        <p:spPr>
          <a:xfrm>
            <a:off x="274320" y="274321"/>
            <a:ext cx="11073130" cy="1047403"/>
          </a:xfrm>
        </p:spPr>
        <p:txBody>
          <a:bodyPr>
            <a:normAutofit/>
          </a:bodyPr>
          <a:lstStyle/>
          <a:p>
            <a:r>
              <a:rPr kumimoji="1" lang="ja-JP" altLang="en-US" sz="4400" dirty="0"/>
              <a:t>反復</a:t>
            </a:r>
            <a:r>
              <a:rPr kumimoji="1" lang="en-US" altLang="ja-JP" sz="4400" dirty="0"/>
              <a:t>(repetition)</a:t>
            </a:r>
            <a:r>
              <a:rPr kumimoji="1" lang="ja-JP" altLang="en-US" sz="4400" dirty="0"/>
              <a:t>と循環</a:t>
            </a:r>
            <a:r>
              <a:rPr kumimoji="1" lang="en-US" altLang="ja-JP" sz="4400" dirty="0"/>
              <a:t>(circulation)</a:t>
            </a:r>
            <a:endParaRPr kumimoji="1" lang="ja-JP" altLang="en-US" sz="4400" dirty="0"/>
          </a:p>
        </p:txBody>
      </p:sp>
      <p:pic>
        <p:nvPicPr>
          <p:cNvPr id="4" name="図 3">
            <a:extLst>
              <a:ext uri="{FF2B5EF4-FFF2-40B4-BE49-F238E27FC236}">
                <a16:creationId xmlns:a16="http://schemas.microsoft.com/office/drawing/2014/main" id="{F85F73F7-1A60-4BB9-B534-F26A68BEA7E3}"/>
              </a:ext>
            </a:extLst>
          </p:cNvPr>
          <p:cNvPicPr>
            <a:picLocks noChangeAspect="1"/>
          </p:cNvPicPr>
          <p:nvPr/>
        </p:nvPicPr>
        <p:blipFill>
          <a:blip r:embed="rId2"/>
          <a:stretch>
            <a:fillRect/>
          </a:stretch>
        </p:blipFill>
        <p:spPr>
          <a:xfrm>
            <a:off x="5591974" y="1395413"/>
            <a:ext cx="6036733" cy="3395662"/>
          </a:xfrm>
          <a:prstGeom prst="rect">
            <a:avLst/>
          </a:prstGeom>
        </p:spPr>
      </p:pic>
    </p:spTree>
    <p:extLst>
      <p:ext uri="{BB962C8B-B14F-4D97-AF65-F5344CB8AC3E}">
        <p14:creationId xmlns:p14="http://schemas.microsoft.com/office/powerpoint/2010/main" val="37069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1000"/>
                                        <p:tgtEl>
                                          <p:spTgt spid="2">
                                            <p:txEl>
                                              <p:pRg st="7" end="7"/>
                                            </p:txEl>
                                          </p:spTgt>
                                        </p:tgtEl>
                                      </p:cBhvr>
                                    </p:animEffect>
                                    <p:anim calcmode="lin" valueType="num">
                                      <p:cBhvr>
                                        <p:cTn id="4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6A42D95-4031-42A4-BBFC-578E8847A6AC}"/>
              </a:ext>
            </a:extLst>
          </p:cNvPr>
          <p:cNvSpPr>
            <a:spLocks noGrp="1"/>
          </p:cNvSpPr>
          <p:nvPr>
            <p:ph idx="1"/>
          </p:nvPr>
        </p:nvSpPr>
        <p:spPr>
          <a:xfrm>
            <a:off x="705678" y="2081212"/>
            <a:ext cx="11040206" cy="4635471"/>
          </a:xfrm>
        </p:spPr>
        <p:txBody>
          <a:bodyPr>
            <a:normAutofit lnSpcReduction="10000"/>
          </a:bodyPr>
          <a:lstStyle/>
          <a:p>
            <a:pPr marL="0" indent="0">
              <a:buNone/>
            </a:pPr>
            <a:r>
              <a:rPr kumimoji="1" lang="en-IE" altLang="ja-JP" dirty="0">
                <a:solidFill>
                  <a:srgbClr val="FF0000"/>
                </a:solidFill>
              </a:rPr>
              <a:t>retrospective arrangement</a:t>
            </a:r>
            <a:r>
              <a:rPr kumimoji="1" lang="ja-JP" altLang="en-US" dirty="0">
                <a:solidFill>
                  <a:srgbClr val="FF0000"/>
                </a:solidFill>
              </a:rPr>
              <a:t>としての「記憶</a:t>
            </a:r>
            <a:r>
              <a:rPr kumimoji="1" lang="en-US" altLang="ja-JP" dirty="0">
                <a:solidFill>
                  <a:srgbClr val="FF0000"/>
                </a:solidFill>
              </a:rPr>
              <a:t>(memory)</a:t>
            </a:r>
            <a:r>
              <a:rPr kumimoji="1" lang="ja-JP" altLang="en-US" dirty="0">
                <a:solidFill>
                  <a:srgbClr val="FF0000"/>
                </a:solidFill>
              </a:rPr>
              <a:t>」</a:t>
            </a:r>
            <a:endParaRPr kumimoji="1" lang="en-US" altLang="ja-JP" dirty="0">
              <a:solidFill>
                <a:srgbClr val="FF0000"/>
              </a:solidFill>
            </a:endParaRPr>
          </a:p>
          <a:p>
            <a:pPr marL="0" indent="0">
              <a:buNone/>
            </a:pPr>
            <a:r>
              <a:rPr lang="ja-JP" altLang="en-US" dirty="0"/>
              <a:t>　</a:t>
            </a:r>
            <a:r>
              <a:rPr lang="en-US" altLang="ja-JP" dirty="0">
                <a:solidFill>
                  <a:schemeClr val="tx1"/>
                </a:solidFill>
              </a:rPr>
              <a:t>History . . . is a nightmare from which I am trying to awake.(</a:t>
            </a:r>
            <a:r>
              <a:rPr lang="en-US" altLang="ja-JP" i="1" dirty="0">
                <a:solidFill>
                  <a:schemeClr val="tx1"/>
                </a:solidFill>
              </a:rPr>
              <a:t>U</a:t>
            </a:r>
            <a:r>
              <a:rPr lang="en-US" altLang="ja-JP" dirty="0">
                <a:solidFill>
                  <a:schemeClr val="tx1"/>
                </a:solidFill>
              </a:rPr>
              <a:t> 2.377)</a:t>
            </a:r>
          </a:p>
          <a:p>
            <a:pPr marL="0" indent="0">
              <a:buNone/>
            </a:pPr>
            <a:r>
              <a:rPr kumimoji="1" lang="ja-JP" altLang="en-US" dirty="0">
                <a:solidFill>
                  <a:schemeClr val="tx1"/>
                </a:solidFill>
              </a:rPr>
              <a:t>→スティーヴンにとって「歴史」は反復的に現れ、彼の精神を「麻痺」させるもの（否定的麻痺）</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kumimoji="1" lang="ja-JP" altLang="en-US" dirty="0">
                <a:solidFill>
                  <a:schemeClr val="tx1"/>
                </a:solidFill>
              </a:rPr>
              <a:t>ブルームとモリーのホウスの丘の「記憶」は、二人が何度でも帰るべき場所であり、「振り返って整理／アレンジ≒脚色される」もの</a:t>
            </a:r>
            <a:endParaRPr kumimoji="1" lang="en-US" altLang="ja-JP" dirty="0">
              <a:solidFill>
                <a:schemeClr val="tx1"/>
              </a:solidFill>
            </a:endParaRPr>
          </a:p>
          <a:p>
            <a:pPr marL="0" indent="0">
              <a:buNone/>
            </a:pPr>
            <a:r>
              <a:rPr kumimoji="1" lang="ja-JP" altLang="en-US" dirty="0">
                <a:solidFill>
                  <a:schemeClr val="tx1"/>
                </a:solidFill>
              </a:rPr>
              <a:t>→肯定的麻痺、あるいは「罪の甘美な喜び」としての麻痺</a:t>
            </a:r>
            <a:br>
              <a:rPr kumimoji="1" lang="en-US" altLang="ja-JP" dirty="0">
                <a:solidFill>
                  <a:schemeClr val="tx1"/>
                </a:solidFill>
              </a:rPr>
            </a:br>
            <a:r>
              <a:rPr kumimoji="1" lang="ja-JP" altLang="en-US" dirty="0">
                <a:solidFill>
                  <a:schemeClr val="tx1"/>
                </a:solidFill>
              </a:rPr>
              <a:t>　ぼおっとさせる生（性）の喜び</a:t>
            </a:r>
            <a:r>
              <a:rPr kumimoji="1" lang="en-US" altLang="ja-JP" dirty="0">
                <a:solidFill>
                  <a:schemeClr val="tx1"/>
                </a:solidFill>
              </a:rPr>
              <a:t>(“theres nothing like a kiss long and hot down to your soul almost paralyses you then”</a:t>
            </a:r>
            <a:r>
              <a:rPr kumimoji="1" lang="ja-JP" altLang="en-US" dirty="0">
                <a:solidFill>
                  <a:schemeClr val="tx1"/>
                </a:solidFill>
              </a:rPr>
              <a:t>）</a:t>
            </a:r>
            <a:r>
              <a:rPr kumimoji="1" lang="en-US" altLang="ja-JP" dirty="0">
                <a:solidFill>
                  <a:schemeClr val="tx1"/>
                </a:solidFill>
              </a:rPr>
              <a:t>(</a:t>
            </a:r>
            <a:r>
              <a:rPr kumimoji="1" lang="en-US" altLang="ja-JP" i="1" dirty="0">
                <a:solidFill>
                  <a:schemeClr val="tx1"/>
                </a:solidFill>
              </a:rPr>
              <a:t>U</a:t>
            </a:r>
            <a:r>
              <a:rPr kumimoji="1" lang="en-US" altLang="ja-JP" dirty="0">
                <a:solidFill>
                  <a:schemeClr val="tx1"/>
                </a:solidFill>
              </a:rPr>
              <a:t> 18.105-06) </a:t>
            </a:r>
          </a:p>
          <a:p>
            <a:pPr marL="0" indent="0">
              <a:buNone/>
            </a:pPr>
            <a:r>
              <a:rPr lang="ja-JP" altLang="en-US" dirty="0">
                <a:solidFill>
                  <a:schemeClr val="tx1"/>
                </a:solidFill>
              </a:rPr>
              <a:t>→記憶としての歴史／物語</a:t>
            </a:r>
            <a:r>
              <a:rPr lang="en-US" altLang="ja-JP" dirty="0">
                <a:solidFill>
                  <a:schemeClr val="tx1"/>
                </a:solidFill>
              </a:rPr>
              <a:t>(</a:t>
            </a:r>
            <a:r>
              <a:rPr lang="en-US" altLang="ja-JP" dirty="0" err="1">
                <a:solidFill>
                  <a:schemeClr val="tx1"/>
                </a:solidFill>
              </a:rPr>
              <a:t>histoire</a:t>
            </a:r>
            <a:r>
              <a:rPr lang="en-US" altLang="ja-JP" dirty="0">
                <a:solidFill>
                  <a:schemeClr val="tx1"/>
                </a:solidFill>
              </a:rPr>
              <a:t>)</a:t>
            </a:r>
            <a:r>
              <a:rPr lang="ja-JP" altLang="en-US" dirty="0">
                <a:solidFill>
                  <a:schemeClr val="tx1"/>
                </a:solidFill>
              </a:rPr>
              <a:t>は、（良くも悪くも）現在の地点から何度でも書き換えられてゆく</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D34A4ED1-57E5-4865-9FC3-7637316C09E5}"/>
              </a:ext>
            </a:extLst>
          </p:cNvPr>
          <p:cNvSpPr>
            <a:spLocks noGrp="1"/>
          </p:cNvSpPr>
          <p:nvPr>
            <p:ph type="title"/>
          </p:nvPr>
        </p:nvSpPr>
        <p:spPr>
          <a:xfrm>
            <a:off x="514350" y="390699"/>
            <a:ext cx="10833100" cy="904701"/>
          </a:xfrm>
        </p:spPr>
        <p:txBody>
          <a:bodyPr>
            <a:normAutofit/>
          </a:bodyPr>
          <a:lstStyle/>
          <a:p>
            <a:r>
              <a:rPr kumimoji="1" lang="ja-JP" altLang="en-US" sz="4400" dirty="0"/>
              <a:t>反復</a:t>
            </a:r>
            <a:r>
              <a:rPr kumimoji="1" lang="en-US" altLang="ja-JP" sz="4400" dirty="0"/>
              <a:t>(repetition)</a:t>
            </a:r>
            <a:r>
              <a:rPr kumimoji="1" lang="ja-JP" altLang="en-US" sz="4400" dirty="0"/>
              <a:t>と循環</a:t>
            </a:r>
            <a:r>
              <a:rPr kumimoji="1" lang="en-US" altLang="ja-JP" sz="4400" dirty="0"/>
              <a:t>(circulation)</a:t>
            </a:r>
            <a:endParaRPr kumimoji="1" lang="ja-JP" altLang="en-US" sz="4400" dirty="0"/>
          </a:p>
        </p:txBody>
      </p:sp>
    </p:spTree>
    <p:extLst>
      <p:ext uri="{BB962C8B-B14F-4D97-AF65-F5344CB8AC3E}">
        <p14:creationId xmlns:p14="http://schemas.microsoft.com/office/powerpoint/2010/main" val="367415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0"/>
                                        <p:tgtEl>
                                          <p:spTgt spid="2">
                                            <p:txEl>
                                              <p:pRg st="6" end="6"/>
                                            </p:txEl>
                                          </p:spTgt>
                                        </p:tgtEl>
                                      </p:cBhvr>
                                    </p:animEffect>
                                    <p:anim calcmode="lin" valueType="num">
                                      <p:cBhvr>
                                        <p:cTn id="4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8C102-DBD5-44F5-AFC7-21BE027FD813}"/>
              </a:ext>
            </a:extLst>
          </p:cNvPr>
          <p:cNvSpPr>
            <a:spLocks noGrp="1"/>
          </p:cNvSpPr>
          <p:nvPr>
            <p:ph type="title"/>
          </p:nvPr>
        </p:nvSpPr>
        <p:spPr/>
        <p:txBody>
          <a:bodyPr/>
          <a:lstStyle/>
          <a:p>
            <a:r>
              <a:rPr kumimoji="1" lang="ja-JP" altLang="en-US" dirty="0"/>
              <a:t>妻、モリーとの会話</a:t>
            </a:r>
          </a:p>
        </p:txBody>
      </p:sp>
      <p:sp>
        <p:nvSpPr>
          <p:cNvPr id="3" name="コンテンツ プレースホルダー 2">
            <a:extLst>
              <a:ext uri="{FF2B5EF4-FFF2-40B4-BE49-F238E27FC236}">
                <a16:creationId xmlns:a16="http://schemas.microsoft.com/office/drawing/2014/main" id="{65D4921E-CE92-4195-AD1B-C08ABA53A62C}"/>
              </a:ext>
            </a:extLst>
          </p:cNvPr>
          <p:cNvSpPr>
            <a:spLocks noGrp="1"/>
          </p:cNvSpPr>
          <p:nvPr>
            <p:ph idx="1"/>
          </p:nvPr>
        </p:nvSpPr>
        <p:spPr>
          <a:xfrm>
            <a:off x="10823057" y="496957"/>
            <a:ext cx="1511404" cy="1325563"/>
          </a:xfrm>
        </p:spPr>
        <p:txBody>
          <a:bodyPr/>
          <a:lstStyle/>
          <a:p>
            <a:pPr marL="0" indent="0">
              <a:buNone/>
            </a:pPr>
            <a:r>
              <a:rPr lang="ja-JP" altLang="en-US" dirty="0"/>
              <a:t>第</a:t>
            </a:r>
            <a:r>
              <a:rPr lang="en-US" altLang="ja-JP" dirty="0"/>
              <a:t>4</a:t>
            </a:r>
            <a:r>
              <a:rPr lang="ja-JP" altLang="en-US" dirty="0"/>
              <a:t>挿話</a:t>
            </a:r>
            <a:endParaRPr kumimoji="1" lang="ja-JP" altLang="en-US" dirty="0"/>
          </a:p>
        </p:txBody>
      </p:sp>
      <p:pic>
        <p:nvPicPr>
          <p:cNvPr id="4" name="図 3">
            <a:extLst>
              <a:ext uri="{FF2B5EF4-FFF2-40B4-BE49-F238E27FC236}">
                <a16:creationId xmlns:a16="http://schemas.microsoft.com/office/drawing/2014/main" id="{2CC4E3A1-5635-47CC-9B36-41B4A7BE6DF1}"/>
              </a:ext>
            </a:extLst>
          </p:cNvPr>
          <p:cNvPicPr>
            <a:picLocks noChangeAspect="1"/>
          </p:cNvPicPr>
          <p:nvPr/>
        </p:nvPicPr>
        <p:blipFill>
          <a:blip r:embed="rId2"/>
          <a:stretch>
            <a:fillRect/>
          </a:stretch>
        </p:blipFill>
        <p:spPr>
          <a:xfrm>
            <a:off x="0" y="0"/>
            <a:ext cx="10823056" cy="6858000"/>
          </a:xfrm>
          <a:prstGeom prst="rect">
            <a:avLst/>
          </a:prstGeom>
        </p:spPr>
      </p:pic>
      <p:sp>
        <p:nvSpPr>
          <p:cNvPr id="5" name="楕円 4">
            <a:extLst>
              <a:ext uri="{FF2B5EF4-FFF2-40B4-BE49-F238E27FC236}">
                <a16:creationId xmlns:a16="http://schemas.microsoft.com/office/drawing/2014/main" id="{47B6F926-45D5-410B-ACD6-B0416579D299}"/>
              </a:ext>
            </a:extLst>
          </p:cNvPr>
          <p:cNvSpPr/>
          <p:nvPr/>
        </p:nvSpPr>
        <p:spPr>
          <a:xfrm>
            <a:off x="556591" y="496957"/>
            <a:ext cx="387626" cy="983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674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22425E-B8BC-41CB-9E4F-C37E68898332}"/>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79674E1-DDE5-4EAD-AA39-1C82B154CF5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AE44C20A-136C-4373-A30B-DFF885B57D37}"/>
              </a:ext>
            </a:extLst>
          </p:cNvPr>
          <p:cNvPicPr>
            <a:picLocks noChangeAspect="1"/>
          </p:cNvPicPr>
          <p:nvPr/>
        </p:nvPicPr>
        <p:blipFill>
          <a:blip r:embed="rId2"/>
          <a:stretch>
            <a:fillRect/>
          </a:stretch>
        </p:blipFill>
        <p:spPr>
          <a:xfrm>
            <a:off x="0" y="0"/>
            <a:ext cx="10732814" cy="6858000"/>
          </a:xfrm>
          <a:prstGeom prst="rect">
            <a:avLst/>
          </a:prstGeom>
        </p:spPr>
      </p:pic>
      <p:sp>
        <p:nvSpPr>
          <p:cNvPr id="5" name="楕円 4">
            <a:extLst>
              <a:ext uri="{FF2B5EF4-FFF2-40B4-BE49-F238E27FC236}">
                <a16:creationId xmlns:a16="http://schemas.microsoft.com/office/drawing/2014/main" id="{43A999E0-B448-4D76-91FF-0EBCC61BDFBD}"/>
              </a:ext>
            </a:extLst>
          </p:cNvPr>
          <p:cNvSpPr/>
          <p:nvPr/>
        </p:nvSpPr>
        <p:spPr>
          <a:xfrm>
            <a:off x="9834282" y="564776"/>
            <a:ext cx="430306" cy="923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DF152C11-2BF3-40F7-93C4-F18A1375A388}"/>
              </a:ext>
            </a:extLst>
          </p:cNvPr>
          <p:cNvPicPr>
            <a:picLocks noChangeAspect="1"/>
          </p:cNvPicPr>
          <p:nvPr/>
        </p:nvPicPr>
        <p:blipFill>
          <a:blip r:embed="rId3"/>
          <a:stretch>
            <a:fillRect/>
          </a:stretch>
        </p:blipFill>
        <p:spPr>
          <a:xfrm>
            <a:off x="3282497" y="1215159"/>
            <a:ext cx="463336" cy="951058"/>
          </a:xfrm>
          <a:prstGeom prst="rect">
            <a:avLst/>
          </a:prstGeom>
        </p:spPr>
      </p:pic>
      <p:pic>
        <p:nvPicPr>
          <p:cNvPr id="7" name="図 6">
            <a:extLst>
              <a:ext uri="{FF2B5EF4-FFF2-40B4-BE49-F238E27FC236}">
                <a16:creationId xmlns:a16="http://schemas.microsoft.com/office/drawing/2014/main" id="{6EEE3148-5EB8-48BB-A453-380AB6C55F82}"/>
              </a:ext>
            </a:extLst>
          </p:cNvPr>
          <p:cNvPicPr>
            <a:picLocks noChangeAspect="1"/>
          </p:cNvPicPr>
          <p:nvPr/>
        </p:nvPicPr>
        <p:blipFill>
          <a:blip r:embed="rId3"/>
          <a:stretch>
            <a:fillRect/>
          </a:stretch>
        </p:blipFill>
        <p:spPr>
          <a:xfrm>
            <a:off x="2000544" y="564776"/>
            <a:ext cx="463336" cy="951058"/>
          </a:xfrm>
          <a:prstGeom prst="rect">
            <a:avLst/>
          </a:prstGeom>
        </p:spPr>
      </p:pic>
    </p:spTree>
    <p:extLst>
      <p:ext uri="{BB962C8B-B14F-4D97-AF65-F5344CB8AC3E}">
        <p14:creationId xmlns:p14="http://schemas.microsoft.com/office/powerpoint/2010/main" val="2386984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120332F-AEFA-4955-AF50-06F986C16F54}"/>
              </a:ext>
            </a:extLst>
          </p:cNvPr>
          <p:cNvSpPr>
            <a:spLocks noGrp="1"/>
          </p:cNvSpPr>
          <p:nvPr>
            <p:ph idx="1"/>
          </p:nvPr>
        </p:nvSpPr>
        <p:spPr>
          <a:xfrm>
            <a:off x="934278" y="1730923"/>
            <a:ext cx="9144000" cy="4500912"/>
          </a:xfrm>
        </p:spPr>
        <p:txBody>
          <a:bodyPr>
            <a:normAutofit fontScale="92500" lnSpcReduction="10000"/>
          </a:bodyPr>
          <a:lstStyle/>
          <a:p>
            <a:pPr marL="0" indent="0">
              <a:buNone/>
            </a:pPr>
            <a:r>
              <a:rPr kumimoji="1" lang="ja-JP" altLang="en-US" dirty="0">
                <a:solidFill>
                  <a:schemeClr val="tx1"/>
                </a:solidFill>
              </a:rPr>
              <a:t>→柳瀬訳</a:t>
            </a:r>
            <a:r>
              <a:rPr kumimoji="1" lang="en-US" altLang="ja-JP" dirty="0">
                <a:solidFill>
                  <a:schemeClr val="tx1"/>
                </a:solidFill>
              </a:rPr>
              <a:t>266</a:t>
            </a:r>
            <a:r>
              <a:rPr kumimoji="1" lang="ja-JP" altLang="en-US" dirty="0">
                <a:solidFill>
                  <a:schemeClr val="tx1"/>
                </a:solidFill>
              </a:rPr>
              <a:t>頁</a:t>
            </a:r>
            <a:endParaRPr kumimoji="1" lang="en-US" altLang="ja-JP" dirty="0">
              <a:solidFill>
                <a:schemeClr val="tx1"/>
              </a:solidFill>
            </a:endParaRPr>
          </a:p>
          <a:p>
            <a:pPr marL="0" indent="0">
              <a:buNone/>
            </a:pPr>
            <a:endParaRPr kumimoji="1" lang="en-US" altLang="ja-JP" dirty="0">
              <a:solidFill>
                <a:schemeClr val="tx1"/>
              </a:solidFill>
            </a:endParaRPr>
          </a:p>
          <a:p>
            <a:pPr marL="0" indent="0">
              <a:buNone/>
            </a:pPr>
            <a:r>
              <a:rPr kumimoji="1" lang="en-US" altLang="ja-JP" dirty="0" err="1">
                <a:solidFill>
                  <a:schemeClr val="tx1"/>
                </a:solidFill>
              </a:rPr>
              <a:t>Mr</a:t>
            </a:r>
            <a:r>
              <a:rPr kumimoji="1" lang="en-US" altLang="ja-JP" dirty="0">
                <a:solidFill>
                  <a:schemeClr val="tx1"/>
                </a:solidFill>
              </a:rPr>
              <a:t> Bloom moved forward, raising his troubled eyes. Think no more about that. After one. </a:t>
            </a:r>
            <a:r>
              <a:rPr kumimoji="1" lang="en-US" altLang="ja-JP" dirty="0" err="1">
                <a:solidFill>
                  <a:schemeClr val="tx1"/>
                </a:solidFill>
              </a:rPr>
              <a:t>Timeball</a:t>
            </a:r>
            <a:r>
              <a:rPr kumimoji="1" lang="en-US" altLang="ja-JP" dirty="0">
                <a:solidFill>
                  <a:schemeClr val="tx1"/>
                </a:solidFill>
              </a:rPr>
              <a:t> on the </a:t>
            </a:r>
            <a:r>
              <a:rPr kumimoji="1" lang="en-US" altLang="ja-JP" dirty="0" err="1">
                <a:solidFill>
                  <a:schemeClr val="tx1"/>
                </a:solidFill>
              </a:rPr>
              <a:t>ballastoffice</a:t>
            </a:r>
            <a:r>
              <a:rPr kumimoji="1" lang="en-US" altLang="ja-JP" dirty="0">
                <a:solidFill>
                  <a:schemeClr val="tx1"/>
                </a:solidFill>
              </a:rPr>
              <a:t> is down. </a:t>
            </a:r>
            <a:r>
              <a:rPr kumimoji="1" lang="en-US" altLang="ja-JP" dirty="0" err="1">
                <a:solidFill>
                  <a:schemeClr val="tx1"/>
                </a:solidFill>
              </a:rPr>
              <a:t>Dunsink</a:t>
            </a:r>
            <a:r>
              <a:rPr kumimoji="1" lang="en-US" altLang="ja-JP" dirty="0">
                <a:solidFill>
                  <a:schemeClr val="tx1"/>
                </a:solidFill>
              </a:rPr>
              <a:t> time. Fascinating little book that is of sir Robert Ball's. Parallax. I never exactly understood. There's a priest. Could ask him. Par it's Greek: parallel, parallax. </a:t>
            </a:r>
            <a:r>
              <a:rPr kumimoji="1" lang="en-US" altLang="ja-JP" dirty="0">
                <a:solidFill>
                  <a:srgbClr val="FF0000"/>
                </a:solidFill>
              </a:rPr>
              <a:t>Met him pike hoses</a:t>
            </a:r>
            <a:r>
              <a:rPr kumimoji="1" lang="en-US" altLang="ja-JP" dirty="0">
                <a:solidFill>
                  <a:schemeClr val="tx1"/>
                </a:solidFill>
              </a:rPr>
              <a:t> she called it till I told her about the transmigration. O rocks! (</a:t>
            </a:r>
            <a:r>
              <a:rPr kumimoji="1" lang="en-US" altLang="ja-JP" i="1" dirty="0">
                <a:solidFill>
                  <a:schemeClr val="tx1"/>
                </a:solidFill>
              </a:rPr>
              <a:t>U</a:t>
            </a:r>
            <a:r>
              <a:rPr kumimoji="1" lang="en-US" altLang="ja-JP" dirty="0">
                <a:solidFill>
                  <a:schemeClr val="tx1"/>
                </a:solidFill>
              </a:rPr>
              <a:t> 8.108-13)</a:t>
            </a:r>
          </a:p>
          <a:p>
            <a:pPr marL="0" indent="0">
              <a:buNone/>
            </a:pPr>
            <a:endParaRPr lang="en-US" altLang="ja-JP" dirty="0">
              <a:solidFill>
                <a:schemeClr val="tx1"/>
              </a:solidFill>
            </a:endParaRPr>
          </a:p>
          <a:p>
            <a:pPr marL="0" indent="0">
              <a:buNone/>
            </a:pPr>
            <a:endParaRPr kumimoji="1" lang="en-US" altLang="ja-JP" dirty="0">
              <a:solidFill>
                <a:schemeClr val="tx1"/>
              </a:solidFill>
            </a:endParaRPr>
          </a:p>
          <a:p>
            <a:pPr marL="0" indent="0">
              <a:buNone/>
            </a:pPr>
            <a:r>
              <a:rPr lang="en-US" altLang="ja-JP" dirty="0">
                <a:solidFill>
                  <a:schemeClr val="tx1"/>
                </a:solidFill>
              </a:rPr>
              <a:t>Metempsychosis</a:t>
            </a:r>
            <a:r>
              <a:rPr lang="ja-JP" altLang="en-US" dirty="0">
                <a:solidFill>
                  <a:schemeClr val="tx1"/>
                </a:solidFill>
              </a:rPr>
              <a:t>／会者定離輪廻と</a:t>
            </a:r>
            <a:r>
              <a:rPr lang="en-US" altLang="ja-JP" dirty="0">
                <a:solidFill>
                  <a:schemeClr val="tx1"/>
                </a:solidFill>
              </a:rPr>
              <a:t>Met him pike hoses</a:t>
            </a:r>
            <a:r>
              <a:rPr lang="ja-JP" altLang="en-US" dirty="0">
                <a:solidFill>
                  <a:schemeClr val="tx1"/>
                </a:solidFill>
              </a:rPr>
              <a:t>／会った者定め難輪廻し</a:t>
            </a:r>
            <a:endParaRPr lang="en-US" altLang="ja-JP" dirty="0">
              <a:solidFill>
                <a:schemeClr val="tx1"/>
              </a:solidFill>
            </a:endParaRPr>
          </a:p>
          <a:p>
            <a:pPr marL="0" indent="0">
              <a:buNone/>
            </a:pPr>
            <a:r>
              <a:rPr kumimoji="1" lang="ja-JP" altLang="en-US" dirty="0">
                <a:solidFill>
                  <a:schemeClr val="tx1"/>
                </a:solidFill>
              </a:rPr>
              <a:t>→</a:t>
            </a:r>
            <a:r>
              <a:rPr lang="en-US" altLang="ja-JP" dirty="0">
                <a:solidFill>
                  <a:schemeClr val="tx1"/>
                </a:solidFill>
              </a:rPr>
              <a:t>M</a:t>
            </a:r>
            <a:r>
              <a:rPr kumimoji="1" lang="en-US" altLang="ja-JP" dirty="0">
                <a:solidFill>
                  <a:schemeClr val="tx1"/>
                </a:solidFill>
              </a:rPr>
              <a:t>et him</a:t>
            </a:r>
            <a:r>
              <a:rPr kumimoji="1" lang="ja-JP" altLang="en-US" dirty="0">
                <a:solidFill>
                  <a:schemeClr val="tx1"/>
                </a:solidFill>
              </a:rPr>
              <a:t>は、ボイランに会うこと／会ったこと</a:t>
            </a:r>
            <a:endParaRPr kumimoji="1" lang="en-US" altLang="ja-JP" dirty="0">
              <a:solidFill>
                <a:schemeClr val="tx1"/>
              </a:solidFill>
            </a:endParaRPr>
          </a:p>
          <a:p>
            <a:pPr marL="0" indent="0">
              <a:buNone/>
            </a:pPr>
            <a:r>
              <a:rPr kumimoji="1" lang="ja-JP" altLang="en-US" dirty="0">
                <a:solidFill>
                  <a:schemeClr val="tx1"/>
                </a:solidFill>
              </a:rPr>
              <a:t>→</a:t>
            </a:r>
            <a:r>
              <a:rPr kumimoji="1" lang="en-US" altLang="ja-JP" dirty="0">
                <a:solidFill>
                  <a:schemeClr val="tx1"/>
                </a:solidFill>
              </a:rPr>
              <a:t>pike</a:t>
            </a:r>
            <a:r>
              <a:rPr kumimoji="1" lang="ja-JP" altLang="en-US" dirty="0">
                <a:solidFill>
                  <a:schemeClr val="tx1"/>
                </a:solidFill>
              </a:rPr>
              <a:t>（槍、突く）</a:t>
            </a:r>
            <a:r>
              <a:rPr kumimoji="1" lang="en-US" altLang="ja-JP" dirty="0">
                <a:solidFill>
                  <a:schemeClr val="tx1"/>
                </a:solidFill>
              </a:rPr>
              <a:t>hoses</a:t>
            </a:r>
            <a:r>
              <a:rPr kumimoji="1" lang="ja-JP" altLang="en-US" dirty="0">
                <a:solidFill>
                  <a:schemeClr val="tx1"/>
                </a:solidFill>
              </a:rPr>
              <a:t>（ホース）には男根的なイメージがあるが</a:t>
            </a:r>
            <a:r>
              <a:rPr kumimoji="1" lang="en-US" altLang="ja-JP" dirty="0">
                <a:solidFill>
                  <a:schemeClr val="tx1"/>
                </a:solidFill>
              </a:rPr>
              <a:t>……</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A5D2E0B9-EF0A-469E-A502-15574CDDF5B4}"/>
              </a:ext>
            </a:extLst>
          </p:cNvPr>
          <p:cNvSpPr>
            <a:spLocks noGrp="1"/>
          </p:cNvSpPr>
          <p:nvPr>
            <p:ph type="title"/>
          </p:nvPr>
        </p:nvSpPr>
        <p:spPr>
          <a:xfrm>
            <a:off x="831850" y="274320"/>
            <a:ext cx="10515600" cy="1088967"/>
          </a:xfrm>
        </p:spPr>
        <p:txBody>
          <a:bodyPr>
            <a:normAutofit/>
          </a:bodyPr>
          <a:lstStyle/>
          <a:p>
            <a:r>
              <a:rPr kumimoji="1" lang="ja-JP" altLang="en-US" sz="4400" dirty="0"/>
              <a:t>記憶の</a:t>
            </a:r>
            <a:r>
              <a:rPr kumimoji="1" lang="en-US" altLang="ja-JP" sz="4400" dirty="0"/>
              <a:t>Metempsychosis</a:t>
            </a:r>
            <a:endParaRPr kumimoji="1" lang="ja-JP" altLang="en-US" sz="4400" dirty="0"/>
          </a:p>
        </p:txBody>
      </p:sp>
      <p:pic>
        <p:nvPicPr>
          <p:cNvPr id="7" name="図 6">
            <a:extLst>
              <a:ext uri="{FF2B5EF4-FFF2-40B4-BE49-F238E27FC236}">
                <a16:creationId xmlns:a16="http://schemas.microsoft.com/office/drawing/2014/main" id="{EED79279-88E7-498D-928B-3D8E53C3A08D}"/>
              </a:ext>
            </a:extLst>
          </p:cNvPr>
          <p:cNvPicPr>
            <a:picLocks noChangeAspect="1"/>
          </p:cNvPicPr>
          <p:nvPr/>
        </p:nvPicPr>
        <p:blipFill rotWithShape="1">
          <a:blip r:embed="rId2"/>
          <a:srcRect r="4180"/>
          <a:stretch/>
        </p:blipFill>
        <p:spPr>
          <a:xfrm>
            <a:off x="10596563" y="26928"/>
            <a:ext cx="1175588" cy="6768891"/>
          </a:xfrm>
          <a:prstGeom prst="rect">
            <a:avLst/>
          </a:prstGeom>
        </p:spPr>
      </p:pic>
    </p:spTree>
    <p:extLst>
      <p:ext uri="{BB962C8B-B14F-4D97-AF65-F5344CB8AC3E}">
        <p14:creationId xmlns:p14="http://schemas.microsoft.com/office/powerpoint/2010/main" val="29119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FE5608-C905-4E75-9D6E-B562EE677C45}"/>
              </a:ext>
            </a:extLst>
          </p:cNvPr>
          <p:cNvSpPr>
            <a:spLocks noGrp="1"/>
          </p:cNvSpPr>
          <p:nvPr>
            <p:ph idx="1"/>
          </p:nvPr>
        </p:nvSpPr>
        <p:spPr>
          <a:xfrm>
            <a:off x="831851" y="2028824"/>
            <a:ext cx="10679112" cy="4596419"/>
          </a:xfrm>
        </p:spPr>
        <p:txBody>
          <a:bodyPr>
            <a:normAutofit fontScale="92500" lnSpcReduction="10000"/>
          </a:bodyPr>
          <a:lstStyle/>
          <a:p>
            <a:r>
              <a:rPr lang="en-US" altLang="ja-JP" dirty="0">
                <a:solidFill>
                  <a:schemeClr val="tx1"/>
                </a:solidFill>
              </a:rPr>
              <a:t>Metempsychosis</a:t>
            </a:r>
            <a:r>
              <a:rPr lang="ja-JP" altLang="en-US" dirty="0">
                <a:solidFill>
                  <a:schemeClr val="tx1"/>
                </a:solidFill>
              </a:rPr>
              <a:t>と</a:t>
            </a:r>
            <a:r>
              <a:rPr lang="en-US" altLang="ja-JP" dirty="0">
                <a:solidFill>
                  <a:schemeClr val="tx1"/>
                </a:solidFill>
              </a:rPr>
              <a:t>Met him pike hoses</a:t>
            </a:r>
            <a:r>
              <a:rPr lang="ja-JP" altLang="en-US" dirty="0">
                <a:solidFill>
                  <a:schemeClr val="tx1"/>
                </a:solidFill>
              </a:rPr>
              <a:t>と</a:t>
            </a:r>
            <a:r>
              <a:rPr lang="en-US" altLang="ja-JP" dirty="0">
                <a:solidFill>
                  <a:schemeClr val="tx1"/>
                </a:solidFill>
              </a:rPr>
              <a:t> met something with hoses(</a:t>
            </a:r>
            <a:r>
              <a:rPr lang="en-US" altLang="ja-JP" i="1" dirty="0">
                <a:solidFill>
                  <a:schemeClr val="tx1"/>
                </a:solidFill>
              </a:rPr>
              <a:t>U</a:t>
            </a:r>
            <a:r>
              <a:rPr lang="en-US" altLang="ja-JP" dirty="0">
                <a:solidFill>
                  <a:schemeClr val="tx1"/>
                </a:solidFill>
              </a:rPr>
              <a:t> 18.565)</a:t>
            </a:r>
          </a:p>
          <a:p>
            <a:r>
              <a:rPr lang="en-US" altLang="ja-JP" dirty="0">
                <a:solidFill>
                  <a:schemeClr val="tx1"/>
                </a:solidFill>
              </a:rPr>
              <a:t>him</a:t>
            </a:r>
            <a:r>
              <a:rPr lang="ja-JP" altLang="en-US" dirty="0">
                <a:solidFill>
                  <a:schemeClr val="tx1"/>
                </a:solidFill>
              </a:rPr>
              <a:t>（ボイラン）が消え、</a:t>
            </a:r>
            <a:r>
              <a:rPr lang="en-US" altLang="ja-JP" dirty="0">
                <a:solidFill>
                  <a:schemeClr val="tx1"/>
                </a:solidFill>
              </a:rPr>
              <a:t>met</a:t>
            </a:r>
            <a:r>
              <a:rPr lang="ja-JP" altLang="en-US" dirty="0">
                <a:solidFill>
                  <a:schemeClr val="tx1"/>
                </a:solidFill>
              </a:rPr>
              <a:t>と</a:t>
            </a:r>
            <a:r>
              <a:rPr lang="en-US" altLang="ja-JP" dirty="0">
                <a:solidFill>
                  <a:schemeClr val="tx1"/>
                </a:solidFill>
              </a:rPr>
              <a:t>hoses</a:t>
            </a:r>
            <a:r>
              <a:rPr lang="ja-JP" altLang="en-US" dirty="0">
                <a:solidFill>
                  <a:schemeClr val="tx1"/>
                </a:solidFill>
              </a:rPr>
              <a:t>が残る</a:t>
            </a:r>
            <a:endParaRPr lang="en-US" altLang="ja-JP" dirty="0">
              <a:solidFill>
                <a:schemeClr val="tx1"/>
              </a:solidFill>
            </a:endParaRPr>
          </a:p>
          <a:p>
            <a:pPr marL="0" indent="0">
              <a:buNone/>
            </a:pPr>
            <a:r>
              <a:rPr kumimoji="1" lang="ja-JP" altLang="en-US" dirty="0">
                <a:solidFill>
                  <a:schemeClr val="tx1"/>
                </a:solidFill>
              </a:rPr>
              <a:t>モリーは無意識的／無意図的に</a:t>
            </a:r>
            <a:r>
              <a:rPr kumimoji="1" lang="en-US" altLang="ja-JP" dirty="0">
                <a:solidFill>
                  <a:schemeClr val="tx1"/>
                </a:solidFill>
              </a:rPr>
              <a:t>hoses</a:t>
            </a:r>
            <a:r>
              <a:rPr kumimoji="1" lang="ja-JP" altLang="en-US" dirty="0">
                <a:solidFill>
                  <a:schemeClr val="tx1"/>
                </a:solidFill>
              </a:rPr>
              <a:t>に</a:t>
            </a:r>
            <a:r>
              <a:rPr kumimoji="1" lang="en-US" altLang="ja-JP" dirty="0">
                <a:solidFill>
                  <a:schemeClr val="tx1"/>
                </a:solidFill>
              </a:rPr>
              <a:t>house(s)</a:t>
            </a:r>
            <a:r>
              <a:rPr kumimoji="1" lang="ja-JP" altLang="en-US" dirty="0">
                <a:solidFill>
                  <a:schemeClr val="tx1"/>
                </a:solidFill>
              </a:rPr>
              <a:t>、あるいは</a:t>
            </a:r>
            <a:r>
              <a:rPr kumimoji="1" lang="en-US" altLang="ja-JP" dirty="0">
                <a:solidFill>
                  <a:schemeClr val="tx1"/>
                </a:solidFill>
              </a:rPr>
              <a:t>Howth</a:t>
            </a:r>
            <a:r>
              <a:rPr kumimoji="1" lang="ja-JP" altLang="en-US" dirty="0">
                <a:solidFill>
                  <a:schemeClr val="tx1"/>
                </a:solidFill>
              </a:rPr>
              <a:t>を重ねていたのではないか？</a:t>
            </a:r>
            <a:endParaRPr kumimoji="1" lang="en-US" altLang="ja-JP" dirty="0">
              <a:solidFill>
                <a:schemeClr val="tx1"/>
              </a:solidFill>
            </a:endParaRPr>
          </a:p>
          <a:p>
            <a:pPr marL="0" indent="0">
              <a:buNone/>
            </a:pPr>
            <a:endParaRPr lang="en-US" altLang="ja-JP" dirty="0">
              <a:solidFill>
                <a:schemeClr val="tx1"/>
              </a:solidFill>
            </a:endParaRPr>
          </a:p>
          <a:p>
            <a:r>
              <a:rPr lang="ja-JP" altLang="en-US" dirty="0">
                <a:solidFill>
                  <a:schemeClr val="tx1"/>
                </a:solidFill>
              </a:rPr>
              <a:t>「天才は間違えませんよ。彼の誤りは意図的なものであり、発見の入り口なのです」（拙訳）</a:t>
            </a:r>
            <a:endParaRPr lang="en-US" altLang="ja-JP" dirty="0">
              <a:solidFill>
                <a:schemeClr val="tx1"/>
              </a:solidFill>
            </a:endParaRPr>
          </a:p>
          <a:p>
            <a:pPr marL="0" indent="0">
              <a:buNone/>
            </a:pPr>
            <a:r>
              <a:rPr kumimoji="1" lang="en-US" altLang="ja-JP" dirty="0">
                <a:solidFill>
                  <a:schemeClr val="tx1"/>
                </a:solidFill>
              </a:rPr>
              <a:t>A man of genius makes no mistakes. His errors are volitional and are the portals of discovery. (</a:t>
            </a:r>
            <a:r>
              <a:rPr kumimoji="1" lang="en-US" altLang="ja-JP" i="1" dirty="0">
                <a:solidFill>
                  <a:schemeClr val="tx1"/>
                </a:solidFill>
              </a:rPr>
              <a:t>U</a:t>
            </a:r>
            <a:r>
              <a:rPr kumimoji="1" lang="en-US" altLang="ja-JP" dirty="0">
                <a:solidFill>
                  <a:schemeClr val="tx1"/>
                </a:solidFill>
              </a:rPr>
              <a:t> 9.228-29)</a:t>
            </a:r>
          </a:p>
          <a:p>
            <a:pPr marL="0" indent="0">
              <a:buNone/>
            </a:pPr>
            <a:endParaRPr lang="en-US" altLang="ja-JP" dirty="0">
              <a:solidFill>
                <a:schemeClr val="tx1"/>
              </a:solidFill>
            </a:endParaRPr>
          </a:p>
          <a:p>
            <a:pPr marL="0" indent="0">
              <a:buNone/>
            </a:pPr>
            <a:r>
              <a:rPr lang="ja-JP" altLang="en-US" dirty="0">
                <a:solidFill>
                  <a:schemeClr val="tx1"/>
                </a:solidFill>
              </a:rPr>
              <a:t>であるとすれば、ボイランと会った</a:t>
            </a:r>
            <a:r>
              <a:rPr lang="en-US" altLang="ja-JP" dirty="0">
                <a:solidFill>
                  <a:schemeClr val="tx1"/>
                </a:solidFill>
              </a:rPr>
              <a:t>(Met him)</a:t>
            </a:r>
            <a:r>
              <a:rPr lang="ja-JP" altLang="en-US" dirty="0">
                <a:solidFill>
                  <a:schemeClr val="tx1"/>
                </a:solidFill>
              </a:rPr>
              <a:t>あとのモリーは、</a:t>
            </a:r>
            <a:r>
              <a:rPr lang="en-US" altLang="ja-JP" dirty="0">
                <a:solidFill>
                  <a:schemeClr val="tx1"/>
                </a:solidFill>
              </a:rPr>
              <a:t>retrospective arrangement</a:t>
            </a:r>
            <a:r>
              <a:rPr lang="ja-JP" altLang="en-US" dirty="0">
                <a:solidFill>
                  <a:schemeClr val="tx1"/>
                </a:solidFill>
              </a:rPr>
              <a:t>した記憶の中で、再び「家」に戻ってくる、あるいは思い出の「ホウス」にいるブルームに出会うのではないか</a:t>
            </a:r>
            <a:endParaRPr lang="en-US" altLang="ja-JP" dirty="0">
              <a:solidFill>
                <a:schemeClr val="tx1"/>
              </a:solidFill>
            </a:endParaRPr>
          </a:p>
          <a:p>
            <a:pPr marL="0" indent="0">
              <a:buNone/>
            </a:pPr>
            <a:r>
              <a:rPr lang="ja-JP" altLang="en-US" dirty="0">
                <a:solidFill>
                  <a:schemeClr val="tx1"/>
                </a:solidFill>
              </a:rPr>
              <a:t>→プロポーズの記憶がある種の「輪廻転生」を経て、再びモリーによって想起される</a:t>
            </a:r>
            <a:endParaRPr lang="en-US" altLang="ja-JP" dirty="0">
              <a:solidFill>
                <a:schemeClr val="tx1"/>
              </a:solidFill>
            </a:endParaRP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5919EE42-8B86-4EBD-9A64-367EBDD2E543}"/>
              </a:ext>
            </a:extLst>
          </p:cNvPr>
          <p:cNvSpPr>
            <a:spLocks noGrp="1"/>
          </p:cNvSpPr>
          <p:nvPr>
            <p:ph type="title"/>
          </p:nvPr>
        </p:nvSpPr>
        <p:spPr>
          <a:xfrm>
            <a:off x="831850" y="232756"/>
            <a:ext cx="10515600" cy="1197033"/>
          </a:xfrm>
        </p:spPr>
        <p:txBody>
          <a:bodyPr>
            <a:normAutofit/>
          </a:bodyPr>
          <a:lstStyle/>
          <a:p>
            <a:r>
              <a:rPr kumimoji="1" lang="ja-JP" altLang="en-US" sz="4400" dirty="0"/>
              <a:t>記憶の</a:t>
            </a:r>
            <a:r>
              <a:rPr kumimoji="1" lang="en-IE" altLang="ja-JP" sz="4400" dirty="0"/>
              <a:t>Metempsychosis</a:t>
            </a:r>
            <a:endParaRPr kumimoji="1" lang="ja-JP" altLang="en-US" sz="4400" dirty="0"/>
          </a:p>
        </p:txBody>
      </p:sp>
    </p:spTree>
    <p:extLst>
      <p:ext uri="{BB962C8B-B14F-4D97-AF65-F5344CB8AC3E}">
        <p14:creationId xmlns:p14="http://schemas.microsoft.com/office/powerpoint/2010/main" val="33176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24E14A5-2907-42BD-8D60-315AF80A782A}"/>
              </a:ext>
            </a:extLst>
          </p:cNvPr>
          <p:cNvSpPr>
            <a:spLocks noGrp="1"/>
          </p:cNvSpPr>
          <p:nvPr>
            <p:ph idx="1"/>
          </p:nvPr>
        </p:nvSpPr>
        <p:spPr>
          <a:xfrm>
            <a:off x="814647" y="2088669"/>
            <a:ext cx="10043118" cy="4428509"/>
          </a:xfrm>
        </p:spPr>
        <p:txBody>
          <a:bodyPr>
            <a:noAutofit/>
          </a:bodyPr>
          <a:lstStyle/>
          <a:p>
            <a:pPr marL="0" indent="0">
              <a:buNone/>
            </a:pPr>
            <a:r>
              <a:rPr kumimoji="1" lang="en-US" altLang="ja-JP" sz="2400" dirty="0">
                <a:solidFill>
                  <a:srgbClr val="FF0000"/>
                </a:solidFill>
              </a:rPr>
              <a:t>S</a:t>
            </a:r>
            <a:r>
              <a:rPr kumimoji="1" lang="en-US" altLang="ja-JP" sz="2400" dirty="0">
                <a:solidFill>
                  <a:schemeClr val="tx1"/>
                </a:solidFill>
              </a:rPr>
              <a:t>tately, plump Buck Mulligan </a:t>
            </a:r>
          </a:p>
          <a:p>
            <a:pPr marL="0" indent="0">
              <a:buNone/>
            </a:pPr>
            <a:r>
              <a:rPr kumimoji="1" lang="en-US" altLang="ja-JP" sz="2400" dirty="0">
                <a:solidFill>
                  <a:schemeClr val="tx1"/>
                </a:solidFill>
              </a:rPr>
              <a:t>came from the stairhead, </a:t>
            </a:r>
          </a:p>
          <a:p>
            <a:pPr marL="0" indent="0">
              <a:buNone/>
            </a:pPr>
            <a:r>
              <a:rPr kumimoji="1" lang="en-US" altLang="ja-JP" sz="2400" dirty="0">
                <a:solidFill>
                  <a:schemeClr val="tx1"/>
                </a:solidFill>
              </a:rPr>
              <a:t>bearing a bowl of lather on </a:t>
            </a:r>
          </a:p>
          <a:p>
            <a:pPr marL="0" indent="0">
              <a:buNone/>
            </a:pPr>
            <a:r>
              <a:rPr kumimoji="1" lang="en-US" altLang="ja-JP" sz="2400" dirty="0">
                <a:solidFill>
                  <a:schemeClr val="tx1"/>
                </a:solidFill>
              </a:rPr>
              <a:t>which a mirror and a razor </a:t>
            </a:r>
          </a:p>
          <a:p>
            <a:pPr marL="0" indent="0">
              <a:buNone/>
            </a:pPr>
            <a:r>
              <a:rPr kumimoji="1" lang="en-US" altLang="ja-JP" sz="2400" dirty="0">
                <a:solidFill>
                  <a:schemeClr val="tx1"/>
                </a:solidFill>
              </a:rPr>
              <a:t>lay crossed.</a:t>
            </a:r>
            <a:r>
              <a:rPr lang="ja-JP" altLang="en-US" sz="2400" dirty="0">
                <a:solidFill>
                  <a:schemeClr val="tx1"/>
                </a:solidFill>
              </a:rPr>
              <a:t> </a:t>
            </a:r>
            <a:r>
              <a:rPr lang="en-US" altLang="ja-JP" sz="2400" dirty="0">
                <a:solidFill>
                  <a:schemeClr val="tx1"/>
                </a:solidFill>
              </a:rPr>
              <a:t>(</a:t>
            </a:r>
            <a:r>
              <a:rPr lang="en-US" altLang="ja-JP" sz="2400" i="1" dirty="0">
                <a:solidFill>
                  <a:schemeClr val="tx1"/>
                </a:solidFill>
              </a:rPr>
              <a:t>U</a:t>
            </a:r>
            <a:r>
              <a:rPr lang="ja-JP" altLang="en-US" sz="2400" dirty="0">
                <a:solidFill>
                  <a:schemeClr val="tx1"/>
                </a:solidFill>
              </a:rPr>
              <a:t> </a:t>
            </a:r>
            <a:r>
              <a:rPr lang="en-US" altLang="ja-JP" sz="2400" dirty="0">
                <a:solidFill>
                  <a:schemeClr val="tx1"/>
                </a:solidFill>
              </a:rPr>
              <a:t>1.1-2)</a:t>
            </a:r>
            <a:r>
              <a:rPr kumimoji="1" lang="en-US" altLang="ja-JP" sz="2400" dirty="0">
                <a:solidFill>
                  <a:schemeClr val="tx1"/>
                </a:solidFill>
              </a:rPr>
              <a:t> </a:t>
            </a:r>
          </a:p>
          <a:p>
            <a:pPr marL="0" indent="0">
              <a:buNone/>
            </a:pPr>
            <a:endParaRPr lang="en-US" altLang="ja-JP" sz="2400" dirty="0"/>
          </a:p>
          <a:p>
            <a:pPr marL="0" indent="0">
              <a:buNone/>
            </a:pPr>
            <a:r>
              <a:rPr kumimoji="1" lang="en-US" altLang="ja-JP" sz="2400" dirty="0">
                <a:solidFill>
                  <a:schemeClr val="tx1"/>
                </a:solidFill>
              </a:rPr>
              <a:t>I asked him with my eyes to ask again yes and then he asked me would I yes to say yes my mountain flower and first I put my arms around him yes and drew him down to me so he could feel my breasts all perfume yes and his heart was going like mad and yes I said yes I will Ye</a:t>
            </a:r>
            <a:r>
              <a:rPr kumimoji="1" lang="en-US" altLang="ja-JP" sz="2400" dirty="0">
                <a:solidFill>
                  <a:srgbClr val="FF0000"/>
                </a:solidFill>
              </a:rPr>
              <a:t>s</a:t>
            </a:r>
            <a:r>
              <a:rPr kumimoji="1" lang="en-US" altLang="ja-JP" sz="2400" dirty="0">
                <a:solidFill>
                  <a:schemeClr val="tx1"/>
                </a:solidFill>
              </a:rPr>
              <a:t>. (</a:t>
            </a:r>
            <a:r>
              <a:rPr kumimoji="1" lang="en-US" altLang="ja-JP" sz="2400" i="1" dirty="0">
                <a:solidFill>
                  <a:schemeClr val="tx1"/>
                </a:solidFill>
              </a:rPr>
              <a:t>U</a:t>
            </a:r>
            <a:r>
              <a:rPr kumimoji="1" lang="en-US" altLang="ja-JP" sz="2400" dirty="0">
                <a:solidFill>
                  <a:schemeClr val="tx1"/>
                </a:solidFill>
              </a:rPr>
              <a:t> 18.1605-9)</a:t>
            </a:r>
            <a:endParaRPr kumimoji="1" lang="ja-JP" altLang="en-US" sz="2400" dirty="0">
              <a:solidFill>
                <a:schemeClr val="tx1"/>
              </a:solidFill>
            </a:endParaRPr>
          </a:p>
        </p:txBody>
      </p:sp>
      <p:sp>
        <p:nvSpPr>
          <p:cNvPr id="3" name="タイトル 2">
            <a:extLst>
              <a:ext uri="{FF2B5EF4-FFF2-40B4-BE49-F238E27FC236}">
                <a16:creationId xmlns:a16="http://schemas.microsoft.com/office/drawing/2014/main" id="{86372715-C42F-4CA8-9CCD-6619B183C899}"/>
              </a:ext>
            </a:extLst>
          </p:cNvPr>
          <p:cNvSpPr>
            <a:spLocks noGrp="1"/>
          </p:cNvSpPr>
          <p:nvPr>
            <p:ph type="title"/>
          </p:nvPr>
        </p:nvSpPr>
        <p:spPr>
          <a:xfrm>
            <a:off x="374074" y="636104"/>
            <a:ext cx="4264602" cy="898887"/>
          </a:xfrm>
        </p:spPr>
        <p:txBody>
          <a:bodyPr>
            <a:noAutofit/>
          </a:bodyPr>
          <a:lstStyle/>
          <a:p>
            <a:r>
              <a:rPr kumimoji="1" lang="en-US" altLang="ja-JP" sz="4400" dirty="0"/>
              <a:t>『</a:t>
            </a:r>
            <a:r>
              <a:rPr kumimoji="1" lang="ja-JP" altLang="en-US" sz="4400" dirty="0"/>
              <a:t>ユリシーズ</a:t>
            </a:r>
            <a:r>
              <a:rPr kumimoji="1" lang="en-US" altLang="ja-JP" sz="4400" dirty="0"/>
              <a:t>』</a:t>
            </a:r>
            <a:r>
              <a:rPr kumimoji="1" lang="ja-JP" altLang="en-US" sz="4400" dirty="0"/>
              <a:t>の円環構造</a:t>
            </a:r>
          </a:p>
        </p:txBody>
      </p:sp>
      <p:pic>
        <p:nvPicPr>
          <p:cNvPr id="4" name="図 3">
            <a:extLst>
              <a:ext uri="{FF2B5EF4-FFF2-40B4-BE49-F238E27FC236}">
                <a16:creationId xmlns:a16="http://schemas.microsoft.com/office/drawing/2014/main" id="{1DA43855-EA8D-4265-B010-845A5A7A29F6}"/>
              </a:ext>
            </a:extLst>
          </p:cNvPr>
          <p:cNvPicPr>
            <a:picLocks noChangeAspect="1"/>
          </p:cNvPicPr>
          <p:nvPr/>
        </p:nvPicPr>
        <p:blipFill>
          <a:blip r:embed="rId2"/>
          <a:stretch>
            <a:fillRect/>
          </a:stretch>
        </p:blipFill>
        <p:spPr>
          <a:xfrm>
            <a:off x="5112004" y="82426"/>
            <a:ext cx="7079996" cy="3982498"/>
          </a:xfrm>
          <a:prstGeom prst="rect">
            <a:avLst/>
          </a:prstGeom>
        </p:spPr>
      </p:pic>
    </p:spTree>
    <p:extLst>
      <p:ext uri="{BB962C8B-B14F-4D97-AF65-F5344CB8AC3E}">
        <p14:creationId xmlns:p14="http://schemas.microsoft.com/office/powerpoint/2010/main" val="894818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80F881-5D04-42E4-82C0-D043D67E06F2}"/>
              </a:ext>
            </a:extLst>
          </p:cNvPr>
          <p:cNvSpPr>
            <a:spLocks noGrp="1"/>
          </p:cNvSpPr>
          <p:nvPr>
            <p:ph idx="1"/>
          </p:nvPr>
        </p:nvSpPr>
        <p:spPr>
          <a:xfrm>
            <a:off x="623454" y="2036617"/>
            <a:ext cx="11220883" cy="4716607"/>
          </a:xfrm>
        </p:spPr>
        <p:txBody>
          <a:bodyPr>
            <a:normAutofit lnSpcReduction="10000"/>
          </a:bodyPr>
          <a:lstStyle/>
          <a:p>
            <a:pPr marL="0" indent="0">
              <a:buNone/>
            </a:pPr>
            <a:r>
              <a:rPr kumimoji="1" lang="en-US" altLang="ja-JP" dirty="0">
                <a:solidFill>
                  <a:schemeClr val="tx1"/>
                </a:solidFill>
              </a:rPr>
              <a:t>『</a:t>
            </a:r>
            <a:r>
              <a:rPr kumimoji="1" lang="ja-JP" altLang="en-US" dirty="0">
                <a:solidFill>
                  <a:schemeClr val="tx1"/>
                </a:solidFill>
              </a:rPr>
              <a:t>ユリシーズ</a:t>
            </a:r>
            <a:r>
              <a:rPr kumimoji="1" lang="en-US" altLang="ja-JP" dirty="0">
                <a:solidFill>
                  <a:schemeClr val="tx1"/>
                </a:solidFill>
              </a:rPr>
              <a:t>』</a:t>
            </a:r>
            <a:r>
              <a:rPr kumimoji="1" lang="ja-JP" altLang="en-US" dirty="0">
                <a:solidFill>
                  <a:schemeClr val="tx1"/>
                </a:solidFill>
              </a:rPr>
              <a:t>の１日、</a:t>
            </a:r>
            <a:r>
              <a:rPr kumimoji="1" lang="en-US" altLang="ja-JP" dirty="0">
                <a:solidFill>
                  <a:schemeClr val="tx1"/>
                </a:solidFill>
              </a:rPr>
              <a:t>1904</a:t>
            </a:r>
            <a:r>
              <a:rPr kumimoji="1" lang="ja-JP" altLang="en-US" dirty="0">
                <a:solidFill>
                  <a:schemeClr val="tx1"/>
                </a:solidFill>
              </a:rPr>
              <a:t>年</a:t>
            </a:r>
            <a:r>
              <a:rPr kumimoji="1" lang="en-US" altLang="ja-JP" dirty="0">
                <a:solidFill>
                  <a:schemeClr val="tx1"/>
                </a:solidFill>
              </a:rPr>
              <a:t>6</a:t>
            </a:r>
            <a:r>
              <a:rPr kumimoji="1" lang="ja-JP" altLang="en-US" dirty="0">
                <a:solidFill>
                  <a:schemeClr val="tx1"/>
                </a:solidFill>
              </a:rPr>
              <a:t>月</a:t>
            </a:r>
            <a:r>
              <a:rPr kumimoji="1" lang="en-US" altLang="ja-JP" dirty="0">
                <a:solidFill>
                  <a:schemeClr val="tx1"/>
                </a:solidFill>
              </a:rPr>
              <a:t>16</a:t>
            </a:r>
            <a:r>
              <a:rPr kumimoji="1" lang="ja-JP" altLang="en-US" dirty="0">
                <a:solidFill>
                  <a:schemeClr val="tx1"/>
                </a:solidFill>
              </a:rPr>
              <a:t>日（木）はモリーの</a:t>
            </a:r>
            <a:r>
              <a:rPr kumimoji="1" lang="en-US" altLang="ja-JP" dirty="0">
                <a:solidFill>
                  <a:schemeClr val="tx1"/>
                </a:solidFill>
              </a:rPr>
              <a:t>yes/Yes</a:t>
            </a:r>
            <a:r>
              <a:rPr kumimoji="1" lang="ja-JP" altLang="en-US" dirty="0">
                <a:solidFill>
                  <a:schemeClr val="tx1"/>
                </a:solidFill>
              </a:rPr>
              <a:t>の声と共に終わり、そしてまた新しい朝がやって来る</a:t>
            </a:r>
            <a:r>
              <a:rPr kumimoji="1" lang="en-US" altLang="ja-JP" dirty="0">
                <a:solidFill>
                  <a:schemeClr val="tx1"/>
                </a:solidFill>
              </a:rPr>
              <a:t>(The sun shines for you)</a:t>
            </a:r>
          </a:p>
          <a:p>
            <a:pPr marL="0" indent="0">
              <a:buNone/>
            </a:pPr>
            <a:r>
              <a:rPr lang="ja-JP" altLang="en-US" dirty="0">
                <a:solidFill>
                  <a:schemeClr val="tx1"/>
                </a:solidFill>
              </a:rPr>
              <a:t>それは、私たちの日常</a:t>
            </a:r>
            <a:r>
              <a:rPr lang="en-US" altLang="ja-JP" dirty="0">
                <a:solidFill>
                  <a:schemeClr val="tx1"/>
                </a:solidFill>
              </a:rPr>
              <a:t>(everyday life)</a:t>
            </a:r>
            <a:r>
              <a:rPr lang="ja-JP" altLang="en-US" dirty="0">
                <a:solidFill>
                  <a:schemeClr val="tx1"/>
                </a:solidFill>
              </a:rPr>
              <a:t>と大きく変わることのない日々の繰り返し</a:t>
            </a:r>
            <a:r>
              <a:rPr lang="en-US" altLang="ja-JP" dirty="0">
                <a:solidFill>
                  <a:schemeClr val="tx1"/>
                </a:solidFill>
              </a:rPr>
              <a:t>(repetition)</a:t>
            </a:r>
            <a:r>
              <a:rPr lang="ja-JP" altLang="en-US" dirty="0">
                <a:solidFill>
                  <a:schemeClr val="tx1"/>
                </a:solidFill>
              </a:rPr>
              <a:t>かもしれない</a:t>
            </a:r>
            <a:endParaRPr lang="en-US" altLang="ja-JP" dirty="0">
              <a:solidFill>
                <a:schemeClr val="tx1"/>
              </a:solidFill>
            </a:endParaRPr>
          </a:p>
          <a:p>
            <a:pPr marL="0" indent="0">
              <a:buNone/>
            </a:pPr>
            <a:r>
              <a:rPr kumimoji="1" lang="ja-JP" altLang="en-US" dirty="0">
                <a:solidFill>
                  <a:schemeClr val="tx1"/>
                </a:solidFill>
              </a:rPr>
              <a:t>あるいは単に日常が回帰する</a:t>
            </a:r>
            <a:r>
              <a:rPr kumimoji="1" lang="en-US" altLang="ja-JP" dirty="0">
                <a:solidFill>
                  <a:schemeClr val="tx1"/>
                </a:solidFill>
              </a:rPr>
              <a:t>(circulation)</a:t>
            </a:r>
            <a:r>
              <a:rPr kumimoji="1" lang="ja-JP" altLang="en-US" dirty="0">
                <a:solidFill>
                  <a:schemeClr val="tx1"/>
                </a:solidFill>
              </a:rPr>
              <a:t>だけかもしれない</a:t>
            </a:r>
            <a:endParaRPr kumimoji="1" lang="en-US" altLang="ja-JP" dirty="0">
              <a:solidFill>
                <a:schemeClr val="tx1"/>
              </a:solidFill>
            </a:endParaRPr>
          </a:p>
          <a:p>
            <a:pPr marL="0" indent="0">
              <a:buNone/>
            </a:pPr>
            <a:r>
              <a:rPr lang="ja-JP" altLang="en-US" dirty="0">
                <a:solidFill>
                  <a:schemeClr val="tx1"/>
                </a:solidFill>
              </a:rPr>
              <a:t>しかし、どんなに日々が反復と循環に満ちていても、それは決してかつて（過去）のものと同じではない、今このとき</a:t>
            </a:r>
            <a:endParaRPr lang="en-US" altLang="ja-JP" dirty="0">
              <a:solidFill>
                <a:schemeClr val="tx1"/>
              </a:solidFill>
            </a:endParaRPr>
          </a:p>
          <a:p>
            <a:pPr marL="0" indent="0">
              <a:buNone/>
            </a:pPr>
            <a:r>
              <a:rPr kumimoji="1" lang="ja-JP" altLang="en-US" dirty="0">
                <a:solidFill>
                  <a:schemeClr val="tx1"/>
                </a:solidFill>
              </a:rPr>
              <a:t>私たちの１日は繰り返される</a:t>
            </a:r>
            <a:endParaRPr kumimoji="1" lang="en-US" altLang="ja-JP" dirty="0">
              <a:solidFill>
                <a:schemeClr val="tx1"/>
              </a:solidFill>
            </a:endParaRPr>
          </a:p>
          <a:p>
            <a:pPr marL="0" indent="0">
              <a:buNone/>
            </a:pPr>
            <a:r>
              <a:rPr lang="ja-JP" altLang="en-US" dirty="0">
                <a:solidFill>
                  <a:schemeClr val="tx1"/>
                </a:solidFill>
              </a:rPr>
              <a:t>しかし、</a:t>
            </a:r>
            <a:r>
              <a:rPr lang="en-IE" altLang="ja-JP" dirty="0">
                <a:solidFill>
                  <a:schemeClr val="tx1"/>
                </a:solidFill>
              </a:rPr>
              <a:t>Metempsychosis</a:t>
            </a:r>
            <a:r>
              <a:rPr lang="ja-JP" altLang="en-US" dirty="0">
                <a:solidFill>
                  <a:schemeClr val="tx1"/>
                </a:solidFill>
              </a:rPr>
              <a:t>が</a:t>
            </a:r>
            <a:r>
              <a:rPr lang="en-IE" altLang="ja-JP" dirty="0">
                <a:solidFill>
                  <a:schemeClr val="tx1"/>
                </a:solidFill>
              </a:rPr>
              <a:t>Met him pike hoses</a:t>
            </a:r>
            <a:r>
              <a:rPr lang="ja-JP" altLang="en-US" dirty="0">
                <a:solidFill>
                  <a:schemeClr val="tx1"/>
                </a:solidFill>
              </a:rPr>
              <a:t>になるように、僅かであっても確かな差異を伴って、「歴史は差異を伴って繰り返され</a:t>
            </a:r>
            <a:r>
              <a:rPr lang="en-US" altLang="ja-JP" dirty="0">
                <a:solidFill>
                  <a:schemeClr val="tx1"/>
                </a:solidFill>
              </a:rPr>
              <a:t>(“</a:t>
            </a:r>
            <a:r>
              <a:rPr kumimoji="1" lang="en-US" altLang="ja-JP" dirty="0">
                <a:solidFill>
                  <a:schemeClr val="tx1"/>
                </a:solidFill>
              </a:rPr>
              <a:t>history repeating itself with a difference”(</a:t>
            </a:r>
            <a:r>
              <a:rPr kumimoji="1" lang="en-US" altLang="ja-JP" i="1" dirty="0">
                <a:solidFill>
                  <a:schemeClr val="tx1"/>
                </a:solidFill>
              </a:rPr>
              <a:t>U</a:t>
            </a:r>
            <a:r>
              <a:rPr kumimoji="1" lang="en-US" altLang="ja-JP" dirty="0">
                <a:solidFill>
                  <a:schemeClr val="tx1"/>
                </a:solidFill>
              </a:rPr>
              <a:t> 16.1525-26)</a:t>
            </a:r>
            <a:r>
              <a:rPr kumimoji="1" lang="ja-JP" altLang="en-US" dirty="0">
                <a:solidFill>
                  <a:schemeClr val="tx1"/>
                </a:solidFill>
              </a:rPr>
              <a:t>」、</a:t>
            </a:r>
            <a:endParaRPr kumimoji="1" lang="en-US" altLang="ja-JP" dirty="0">
              <a:solidFill>
                <a:schemeClr val="tx1"/>
              </a:solidFill>
            </a:endParaRPr>
          </a:p>
          <a:p>
            <a:pPr marL="0" indent="0">
              <a:buNone/>
            </a:pPr>
            <a:r>
              <a:rPr kumimoji="1" lang="ja-JP" altLang="en-US" dirty="0">
                <a:solidFill>
                  <a:schemeClr val="tx1"/>
                </a:solidFill>
              </a:rPr>
              <a:t>そして・・・</a:t>
            </a:r>
            <a:endParaRPr kumimoji="1" lang="en-US" altLang="ja-JP" dirty="0">
              <a:solidFill>
                <a:schemeClr val="tx1"/>
              </a:solidFill>
            </a:endParaRPr>
          </a:p>
          <a:p>
            <a:pPr marL="0" indent="0">
              <a:buNone/>
            </a:pPr>
            <a:endParaRPr kumimoji="1"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0B34EF61-9AE6-49FD-B039-44B79E1793A8}"/>
              </a:ext>
            </a:extLst>
          </p:cNvPr>
          <p:cNvSpPr>
            <a:spLocks noGrp="1"/>
          </p:cNvSpPr>
          <p:nvPr>
            <p:ph type="title"/>
          </p:nvPr>
        </p:nvSpPr>
        <p:spPr>
          <a:xfrm>
            <a:off x="831850" y="374074"/>
            <a:ext cx="10515600" cy="1163781"/>
          </a:xfrm>
        </p:spPr>
        <p:txBody>
          <a:bodyPr/>
          <a:lstStyle/>
          <a:p>
            <a:r>
              <a:rPr kumimoji="1" lang="en-US" altLang="ja-JP" dirty="0"/>
              <a:t>yes I said yes I will Yes. </a:t>
            </a:r>
            <a:endParaRPr kumimoji="1" lang="ja-JP" altLang="en-US" dirty="0"/>
          </a:p>
        </p:txBody>
      </p:sp>
    </p:spTree>
    <p:extLst>
      <p:ext uri="{BB962C8B-B14F-4D97-AF65-F5344CB8AC3E}">
        <p14:creationId xmlns:p14="http://schemas.microsoft.com/office/powerpoint/2010/main" val="26918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2E822B3-4124-4D77-9CE9-9B133A5A2192}"/>
              </a:ext>
            </a:extLst>
          </p:cNvPr>
          <p:cNvSpPr>
            <a:spLocks noGrp="1"/>
          </p:cNvSpPr>
          <p:nvPr>
            <p:ph type="title"/>
          </p:nvPr>
        </p:nvSpPr>
        <p:spPr>
          <a:xfrm>
            <a:off x="342163" y="295276"/>
            <a:ext cx="11470221" cy="713556"/>
          </a:xfrm>
        </p:spPr>
        <p:txBody>
          <a:bodyPr>
            <a:noAutofit/>
          </a:bodyPr>
          <a:lstStyle/>
          <a:p>
            <a:r>
              <a:rPr lang="ja-JP" altLang="en-US" sz="4400" dirty="0"/>
              <a:t>この読書会が</a:t>
            </a:r>
            <a:r>
              <a:rPr lang="en-US" altLang="ja-JP" sz="4400" dirty="0"/>
              <a:t>3</a:t>
            </a:r>
            <a:r>
              <a:rPr lang="ja-JP" altLang="en-US" sz="4400" dirty="0"/>
              <a:t>年間こだわってきたこと</a:t>
            </a:r>
            <a:endParaRPr kumimoji="1" lang="ja-JP" altLang="en-US" sz="4400" dirty="0"/>
          </a:p>
        </p:txBody>
      </p:sp>
      <p:pic>
        <p:nvPicPr>
          <p:cNvPr id="4" name="図 3">
            <a:extLst>
              <a:ext uri="{FF2B5EF4-FFF2-40B4-BE49-F238E27FC236}">
                <a16:creationId xmlns:a16="http://schemas.microsoft.com/office/drawing/2014/main" id="{E546EE06-AA49-4F1E-A5DA-AFF7F78257E1}"/>
              </a:ext>
            </a:extLst>
          </p:cNvPr>
          <p:cNvPicPr>
            <a:picLocks noChangeAspect="1"/>
          </p:cNvPicPr>
          <p:nvPr/>
        </p:nvPicPr>
        <p:blipFill>
          <a:blip r:embed="rId2"/>
          <a:stretch>
            <a:fillRect/>
          </a:stretch>
        </p:blipFill>
        <p:spPr>
          <a:xfrm>
            <a:off x="-38365" y="1041740"/>
            <a:ext cx="6096528" cy="3429297"/>
          </a:xfrm>
          <a:prstGeom prst="rect">
            <a:avLst/>
          </a:prstGeom>
        </p:spPr>
      </p:pic>
      <p:sp>
        <p:nvSpPr>
          <p:cNvPr id="6" name="テキスト プレースホルダー 5">
            <a:extLst>
              <a:ext uri="{FF2B5EF4-FFF2-40B4-BE49-F238E27FC236}">
                <a16:creationId xmlns:a16="http://schemas.microsoft.com/office/drawing/2014/main" id="{A305E8D7-4951-1218-4CF1-FD3253365141}"/>
              </a:ext>
            </a:extLst>
          </p:cNvPr>
          <p:cNvSpPr>
            <a:spLocks noGrp="1"/>
          </p:cNvSpPr>
          <p:nvPr>
            <p:ph type="body" idx="1"/>
          </p:nvPr>
        </p:nvSpPr>
        <p:spPr>
          <a:xfrm>
            <a:off x="6296024" y="2209801"/>
            <a:ext cx="5772151" cy="4519612"/>
          </a:xfrm>
        </p:spPr>
        <p:txBody>
          <a:bodyPr/>
          <a:lstStyle/>
          <a:p>
            <a:endParaRPr lang="ja-JP" altLang="en-US" dirty="0"/>
          </a:p>
        </p:txBody>
      </p:sp>
      <p:sp>
        <p:nvSpPr>
          <p:cNvPr id="9" name="テキスト ボックス 8">
            <a:extLst>
              <a:ext uri="{FF2B5EF4-FFF2-40B4-BE49-F238E27FC236}">
                <a16:creationId xmlns:a16="http://schemas.microsoft.com/office/drawing/2014/main" id="{7A848136-67D7-A2E6-D598-680338DAC010}"/>
              </a:ext>
            </a:extLst>
          </p:cNvPr>
          <p:cNvSpPr txBox="1"/>
          <p:nvPr/>
        </p:nvSpPr>
        <p:spPr>
          <a:xfrm>
            <a:off x="123826" y="4810125"/>
            <a:ext cx="5772150" cy="1754326"/>
          </a:xfrm>
          <a:prstGeom prst="rect">
            <a:avLst/>
          </a:prstGeom>
          <a:noFill/>
        </p:spPr>
        <p:txBody>
          <a:bodyPr wrap="square" rtlCol="0">
            <a:spAutoFit/>
          </a:bodyPr>
          <a:lstStyle/>
          <a:p>
            <a:r>
              <a:rPr kumimoji="1" lang="ja-JP" altLang="en-US" dirty="0"/>
              <a:t>ときに孤独に、ときには幾人かと、</a:t>
            </a:r>
            <a:r>
              <a:rPr kumimoji="1" lang="en-US" altLang="ja-JP" dirty="0"/>
              <a:t>1</a:t>
            </a:r>
            <a:r>
              <a:rPr kumimoji="1" lang="ja-JP" altLang="en-US" dirty="0"/>
              <a:t>度ではなく何度でも読んでみよう。</a:t>
            </a:r>
            <a:r>
              <a:rPr kumimoji="1" lang="en-US" altLang="ja-JP" dirty="0"/>
              <a:t>『</a:t>
            </a:r>
            <a:r>
              <a:rPr kumimoji="1" lang="ja-JP" altLang="en-US" dirty="0"/>
              <a:t>ユリシーズ</a:t>
            </a:r>
            <a:r>
              <a:rPr kumimoji="1" lang="en-US" altLang="ja-JP" dirty="0"/>
              <a:t>』</a:t>
            </a:r>
            <a:r>
              <a:rPr kumimoji="1" lang="ja-JP" altLang="en-US" dirty="0"/>
              <a:t>を読むと同時に、とある平凡な</a:t>
            </a:r>
            <a:r>
              <a:rPr kumimoji="1" lang="en-US" altLang="ja-JP" dirty="0"/>
              <a:t>1</a:t>
            </a:r>
            <a:r>
              <a:rPr kumimoji="1" lang="ja-JP" altLang="en-US" dirty="0"/>
              <a:t>日の、ほんの小さな</a:t>
            </a:r>
            <a:r>
              <a:rPr kumimoji="1" lang="en-US" altLang="ja-JP" dirty="0"/>
              <a:t>1</a:t>
            </a:r>
            <a:r>
              <a:rPr kumimoji="1" lang="ja-JP" altLang="en-US" dirty="0"/>
              <a:t>つのなかに拡がる、超絶面白い私たちの世界を読むために。</a:t>
            </a:r>
            <a:endParaRPr kumimoji="1" lang="en-US" altLang="ja-JP" dirty="0"/>
          </a:p>
          <a:p>
            <a:endParaRPr kumimoji="1" lang="en-US" altLang="ja-JP" dirty="0"/>
          </a:p>
          <a:p>
            <a:r>
              <a:rPr kumimoji="1" lang="ja-JP" altLang="en-US" dirty="0"/>
              <a:t>→</a:t>
            </a:r>
            <a:r>
              <a:rPr kumimoji="1" lang="en-US" altLang="ja-JP" dirty="0"/>
              <a:t>Yes!</a:t>
            </a:r>
            <a:r>
              <a:rPr kumimoji="1" lang="ja-JP" altLang="en-US" dirty="0"/>
              <a:t>今年の夏こそは</a:t>
            </a:r>
            <a:r>
              <a:rPr kumimoji="1" lang="en-US" altLang="ja-JP" dirty="0"/>
              <a:t>WEB</a:t>
            </a:r>
            <a:r>
              <a:rPr kumimoji="1" lang="ja-JP" altLang="en-US" dirty="0"/>
              <a:t>あかしを復活させねば・・・</a:t>
            </a:r>
            <a:r>
              <a:rPr kumimoji="1" lang="en-US" altLang="ja-JP" dirty="0"/>
              <a:t>(&gt;_&lt;)</a:t>
            </a:r>
            <a:endParaRPr kumimoji="1" lang="ja-JP" altLang="en-US" dirty="0"/>
          </a:p>
        </p:txBody>
      </p:sp>
      <p:sp>
        <p:nvSpPr>
          <p:cNvPr id="10" name="テキスト ボックス 9">
            <a:extLst>
              <a:ext uri="{FF2B5EF4-FFF2-40B4-BE49-F238E27FC236}">
                <a16:creationId xmlns:a16="http://schemas.microsoft.com/office/drawing/2014/main" id="{6F3079C8-EF5F-3888-594C-B9654AE0C082}"/>
              </a:ext>
            </a:extLst>
          </p:cNvPr>
          <p:cNvSpPr txBox="1"/>
          <p:nvPr/>
        </p:nvSpPr>
        <p:spPr>
          <a:xfrm>
            <a:off x="6396038" y="1309687"/>
            <a:ext cx="5019675" cy="369332"/>
          </a:xfrm>
          <a:prstGeom prst="rect">
            <a:avLst/>
          </a:prstGeom>
          <a:noFill/>
        </p:spPr>
        <p:txBody>
          <a:bodyPr wrap="square" rtlCol="0">
            <a:spAutoFit/>
          </a:bodyPr>
          <a:lstStyle/>
          <a:p>
            <a:r>
              <a:rPr kumimoji="1" lang="ja-JP" altLang="en-US" dirty="0"/>
              <a:t>出典：</a:t>
            </a:r>
            <a:r>
              <a:rPr kumimoji="1" lang="en-US" altLang="ja-JP" dirty="0"/>
              <a:t>https://webmedia.akashi.co.jp/posts/2007</a:t>
            </a:r>
            <a:endParaRPr kumimoji="1" lang="ja-JP" altLang="en-US" dirty="0"/>
          </a:p>
        </p:txBody>
      </p:sp>
      <p:pic>
        <p:nvPicPr>
          <p:cNvPr id="11" name="図 10">
            <a:extLst>
              <a:ext uri="{FF2B5EF4-FFF2-40B4-BE49-F238E27FC236}">
                <a16:creationId xmlns:a16="http://schemas.microsoft.com/office/drawing/2014/main" id="{52A83369-ED75-3DB2-3996-8F48C132BFDC}"/>
              </a:ext>
            </a:extLst>
          </p:cNvPr>
          <p:cNvPicPr>
            <a:picLocks noChangeAspect="1"/>
          </p:cNvPicPr>
          <p:nvPr/>
        </p:nvPicPr>
        <p:blipFill>
          <a:blip r:embed="rId3"/>
          <a:stretch>
            <a:fillRect/>
          </a:stretch>
        </p:blipFill>
        <p:spPr>
          <a:xfrm>
            <a:off x="5857611" y="1023762"/>
            <a:ext cx="6096528" cy="3432345"/>
          </a:xfrm>
          <a:prstGeom prst="rect">
            <a:avLst/>
          </a:prstGeom>
        </p:spPr>
      </p:pic>
      <p:pic>
        <p:nvPicPr>
          <p:cNvPr id="7" name="図 6">
            <a:extLst>
              <a:ext uri="{FF2B5EF4-FFF2-40B4-BE49-F238E27FC236}">
                <a16:creationId xmlns:a16="http://schemas.microsoft.com/office/drawing/2014/main" id="{F2B48734-9931-CB8F-B8C5-984D641B0CAB}"/>
              </a:ext>
            </a:extLst>
          </p:cNvPr>
          <p:cNvPicPr>
            <a:picLocks noChangeAspect="1"/>
          </p:cNvPicPr>
          <p:nvPr/>
        </p:nvPicPr>
        <p:blipFill rotWithShape="1">
          <a:blip r:embed="rId4"/>
          <a:srcRect l="14844" t="24167" r="37422" b="12639"/>
          <a:stretch/>
        </p:blipFill>
        <p:spPr>
          <a:xfrm>
            <a:off x="5957888" y="1748345"/>
            <a:ext cx="6234112" cy="4642424"/>
          </a:xfrm>
          <a:prstGeom prst="rect">
            <a:avLst/>
          </a:prstGeom>
        </p:spPr>
      </p:pic>
    </p:spTree>
    <p:extLst>
      <p:ext uri="{BB962C8B-B14F-4D97-AF65-F5344CB8AC3E}">
        <p14:creationId xmlns:p14="http://schemas.microsoft.com/office/powerpoint/2010/main" val="24199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1000"/>
                                        <p:tgtEl>
                                          <p:spTgt spid="9">
                                            <p:txEl>
                                              <p:pRg st="2" end="2"/>
                                            </p:txEl>
                                          </p:spTgt>
                                        </p:tgtEl>
                                      </p:cBhvr>
                                    </p:animEffect>
                                    <p:anim calcmode="lin" valueType="num">
                                      <p:cBhvr>
                                        <p:cTn id="4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EA989CA-723B-4B15-92E1-C0FC8FF212C7}"/>
              </a:ext>
            </a:extLst>
          </p:cNvPr>
          <p:cNvSpPr>
            <a:spLocks noGrp="1"/>
          </p:cNvSpPr>
          <p:nvPr>
            <p:ph idx="1"/>
          </p:nvPr>
        </p:nvSpPr>
        <p:spPr>
          <a:xfrm>
            <a:off x="947651" y="1885949"/>
            <a:ext cx="10114601" cy="4425399"/>
          </a:xfrm>
        </p:spPr>
        <p:txBody>
          <a:bodyPr>
            <a:normAutofit/>
          </a:bodyPr>
          <a:lstStyle/>
          <a:p>
            <a:pPr marL="0" indent="0">
              <a:buNone/>
            </a:pPr>
            <a:r>
              <a:rPr kumimoji="1" lang="ja-JP" altLang="en-US" dirty="0">
                <a:solidFill>
                  <a:schemeClr val="tx1"/>
                </a:solidFill>
              </a:rPr>
              <a:t>技法</a:t>
            </a:r>
            <a:endParaRPr kumimoji="1" lang="en-US" altLang="ja-JP" dirty="0">
              <a:solidFill>
                <a:schemeClr val="tx1"/>
              </a:solidFill>
            </a:endParaRPr>
          </a:p>
          <a:p>
            <a:pPr marL="0" indent="0">
              <a:buNone/>
            </a:pPr>
            <a:r>
              <a:rPr kumimoji="1" lang="ja-JP" altLang="en-US" dirty="0">
                <a:solidFill>
                  <a:srgbClr val="FF0000"/>
                </a:solidFill>
              </a:rPr>
              <a:t>第１挿話　「語り」（若者の）</a:t>
            </a:r>
            <a:endParaRPr kumimoji="1" lang="en-US" altLang="ja-JP" dirty="0">
              <a:solidFill>
                <a:srgbClr val="FF0000"/>
              </a:solidFill>
            </a:endParaRPr>
          </a:p>
          <a:p>
            <a:pPr marL="0" indent="0">
              <a:buNone/>
            </a:pPr>
            <a:r>
              <a:rPr kumimoji="1" lang="ja-JP" altLang="en-US" dirty="0">
                <a:solidFill>
                  <a:schemeClr val="tx1"/>
                </a:solidFill>
              </a:rPr>
              <a:t>第２挿話　「教理問答」（個性的な）　　　　</a:t>
            </a:r>
            <a:endParaRPr kumimoji="1" lang="en-US" altLang="ja-JP" dirty="0">
              <a:solidFill>
                <a:schemeClr val="tx1"/>
              </a:solidFill>
            </a:endParaRPr>
          </a:p>
          <a:p>
            <a:pPr marL="0" indent="0">
              <a:buNone/>
            </a:pPr>
            <a:r>
              <a:rPr kumimoji="1" lang="ja-JP" altLang="en-US" dirty="0">
                <a:solidFill>
                  <a:schemeClr val="tx1"/>
                </a:solidFill>
              </a:rPr>
              <a:t>第３挿話　「独白」（男性の）</a:t>
            </a:r>
            <a:endParaRPr kumimoji="1" lang="en-US" altLang="ja-JP" dirty="0">
              <a:solidFill>
                <a:schemeClr val="tx1"/>
              </a:solidFill>
            </a:endParaRPr>
          </a:p>
          <a:p>
            <a:pPr marL="0" indent="0">
              <a:buNone/>
            </a:pPr>
            <a:endParaRPr kumimoji="1" lang="en-US" altLang="ja-JP" dirty="0">
              <a:solidFill>
                <a:schemeClr val="tx1"/>
              </a:solidFill>
            </a:endParaRPr>
          </a:p>
          <a:p>
            <a:pPr marL="0" indent="0">
              <a:buNone/>
            </a:pPr>
            <a:r>
              <a:rPr lang="ja-JP" altLang="en-US" dirty="0">
                <a:solidFill>
                  <a:schemeClr val="tx1"/>
                </a:solidFill>
              </a:rPr>
              <a:t>第</a:t>
            </a:r>
            <a:r>
              <a:rPr lang="en-US" altLang="ja-JP" dirty="0">
                <a:solidFill>
                  <a:schemeClr val="tx1"/>
                </a:solidFill>
              </a:rPr>
              <a:t>16</a:t>
            </a:r>
            <a:r>
              <a:rPr lang="ja-JP" altLang="en-US" dirty="0">
                <a:solidFill>
                  <a:schemeClr val="tx1"/>
                </a:solidFill>
              </a:rPr>
              <a:t>挿話　「語り」（老人の）</a:t>
            </a:r>
          </a:p>
          <a:p>
            <a:pPr marL="0" indent="0">
              <a:buNone/>
            </a:pPr>
            <a:r>
              <a:rPr lang="ja-JP" altLang="en-US" dirty="0">
                <a:solidFill>
                  <a:schemeClr val="tx1"/>
                </a:solidFill>
              </a:rPr>
              <a:t>第</a:t>
            </a:r>
            <a:r>
              <a:rPr lang="en-US" altLang="ja-JP" dirty="0">
                <a:solidFill>
                  <a:schemeClr val="tx1"/>
                </a:solidFill>
              </a:rPr>
              <a:t>17</a:t>
            </a:r>
            <a:r>
              <a:rPr lang="ja-JP" altLang="en-US" dirty="0">
                <a:solidFill>
                  <a:schemeClr val="tx1"/>
                </a:solidFill>
              </a:rPr>
              <a:t>挿話　</a:t>
            </a:r>
            <a:r>
              <a:rPr kumimoji="1" lang="ja-JP" altLang="en-US" dirty="0">
                <a:solidFill>
                  <a:schemeClr val="tx1"/>
                </a:solidFill>
              </a:rPr>
              <a:t>「教理問答」（非個性的な）　　　</a:t>
            </a:r>
            <a:endParaRPr kumimoji="1" lang="en-US" altLang="ja-JP" dirty="0">
              <a:solidFill>
                <a:schemeClr val="tx1"/>
              </a:solidFill>
            </a:endParaRPr>
          </a:p>
          <a:p>
            <a:pPr marL="0" indent="0">
              <a:buNone/>
            </a:pPr>
            <a:r>
              <a:rPr kumimoji="1" lang="ja-JP" altLang="en-US" dirty="0">
                <a:solidFill>
                  <a:srgbClr val="FF0000"/>
                </a:solidFill>
              </a:rPr>
              <a:t>第</a:t>
            </a:r>
            <a:r>
              <a:rPr kumimoji="1" lang="en-US" altLang="ja-JP" dirty="0">
                <a:solidFill>
                  <a:srgbClr val="FF0000"/>
                </a:solidFill>
              </a:rPr>
              <a:t>18</a:t>
            </a:r>
            <a:r>
              <a:rPr kumimoji="1" lang="ja-JP" altLang="en-US" dirty="0">
                <a:solidFill>
                  <a:srgbClr val="FF0000"/>
                </a:solidFill>
              </a:rPr>
              <a:t>挿話　「独白」（女性の）</a:t>
            </a:r>
          </a:p>
          <a:p>
            <a:pPr marL="0" indent="0">
              <a:buNone/>
            </a:pPr>
            <a:endParaRPr lang="en-IE"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B33E0B66-D3D3-4495-A1A1-C1EFBB5E848D}"/>
              </a:ext>
            </a:extLst>
          </p:cNvPr>
          <p:cNvSpPr>
            <a:spLocks noGrp="1"/>
          </p:cNvSpPr>
          <p:nvPr>
            <p:ph type="title"/>
          </p:nvPr>
        </p:nvSpPr>
        <p:spPr>
          <a:xfrm>
            <a:off x="573578" y="432262"/>
            <a:ext cx="11130742" cy="947651"/>
          </a:xfrm>
        </p:spPr>
        <p:txBody>
          <a:bodyPr>
            <a:normAutofit/>
          </a:bodyPr>
          <a:lstStyle/>
          <a:p>
            <a:r>
              <a:rPr kumimoji="1" lang="ja-JP" altLang="en-US" sz="4400" dirty="0"/>
              <a:t>最初と最後の三挿話における語り</a:t>
            </a:r>
          </a:p>
        </p:txBody>
      </p:sp>
    </p:spTree>
    <p:extLst>
      <p:ext uri="{BB962C8B-B14F-4D97-AF65-F5344CB8AC3E}">
        <p14:creationId xmlns:p14="http://schemas.microsoft.com/office/powerpoint/2010/main" val="254991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4AD342E-E9BD-4001-B508-6DC1C7B24FD3}"/>
              </a:ext>
            </a:extLst>
          </p:cNvPr>
          <p:cNvSpPr>
            <a:spLocks noGrp="1"/>
          </p:cNvSpPr>
          <p:nvPr>
            <p:ph idx="1"/>
          </p:nvPr>
        </p:nvSpPr>
        <p:spPr>
          <a:xfrm>
            <a:off x="831850" y="2236124"/>
            <a:ext cx="10515600" cy="4055346"/>
          </a:xfrm>
        </p:spPr>
        <p:txBody>
          <a:bodyPr>
            <a:normAutofit/>
          </a:bodyPr>
          <a:lstStyle/>
          <a:p>
            <a:pPr marL="0" indent="0">
              <a:buNone/>
            </a:pPr>
            <a:r>
              <a:rPr kumimoji="1" lang="ja-JP" altLang="en-US" u="sng" dirty="0">
                <a:solidFill>
                  <a:schemeClr val="tx1"/>
                </a:solidFill>
              </a:rPr>
              <a:t>ギリシア神話のオデュッセウスの</a:t>
            </a:r>
            <a:r>
              <a:rPr kumimoji="1" lang="ja-JP" altLang="en-US" u="sng" dirty="0">
                <a:solidFill>
                  <a:srgbClr val="FF0000"/>
                </a:solidFill>
              </a:rPr>
              <a:t>妻</a:t>
            </a:r>
            <a:r>
              <a:rPr kumimoji="1" lang="ja-JP" altLang="en-US" dirty="0">
                <a:solidFill>
                  <a:schemeClr val="tx1"/>
                </a:solidFill>
              </a:rPr>
              <a:t>。スパルタのイカリオスとニンフのペリボイアの</a:t>
            </a:r>
            <a:r>
              <a:rPr kumimoji="1" lang="ja-JP" altLang="en-US" dirty="0">
                <a:solidFill>
                  <a:srgbClr val="FF0000"/>
                </a:solidFill>
              </a:rPr>
              <a:t>娘</a:t>
            </a:r>
            <a:r>
              <a:rPr kumimoji="1" lang="ja-JP" altLang="en-US" dirty="0">
                <a:solidFill>
                  <a:schemeClr val="tx1"/>
                </a:solidFill>
              </a:rPr>
              <a:t>。テレマコスの</a:t>
            </a:r>
            <a:r>
              <a:rPr kumimoji="1" lang="ja-JP" altLang="en-US" dirty="0">
                <a:solidFill>
                  <a:srgbClr val="FF0000"/>
                </a:solidFill>
              </a:rPr>
              <a:t>母</a:t>
            </a:r>
            <a:r>
              <a:rPr kumimoji="1" lang="ja-JP" altLang="en-US" dirty="0">
                <a:solidFill>
                  <a:schemeClr val="tx1"/>
                </a:solidFill>
              </a:rPr>
              <a:t>。夫がトロイ遠征で留守中イタカ近隣の若い貴族らに求婚され，やむなく夫の父ラエルテスの棺衣を織り上げるまでは応じられないとの口実をつくって</a:t>
            </a:r>
            <a:r>
              <a:rPr kumimoji="1" lang="en-US" altLang="ja-JP" dirty="0">
                <a:solidFill>
                  <a:schemeClr val="tx1"/>
                </a:solidFill>
              </a:rPr>
              <a:t>3</a:t>
            </a:r>
            <a:r>
              <a:rPr kumimoji="1" lang="ja-JP" altLang="en-US" dirty="0">
                <a:solidFill>
                  <a:schemeClr val="tx1"/>
                </a:solidFill>
              </a:rPr>
              <a:t>年間，昼間は織り，夜になるとこれをほどいて事なきを得たが，ついに侍女の密告により，からくりが明るみに出てしまった。しかし</a:t>
            </a:r>
            <a:r>
              <a:rPr kumimoji="1" lang="ja-JP" altLang="en-US" u="sng" dirty="0">
                <a:solidFill>
                  <a:schemeClr val="tx1"/>
                </a:solidFill>
              </a:rPr>
              <a:t>オデュッセウスがトロイ遠征 </a:t>
            </a:r>
            <a:r>
              <a:rPr kumimoji="1" lang="en-US" altLang="ja-JP" u="sng" dirty="0">
                <a:solidFill>
                  <a:schemeClr val="tx1"/>
                </a:solidFill>
              </a:rPr>
              <a:t>10</a:t>
            </a:r>
            <a:r>
              <a:rPr kumimoji="1" lang="ja-JP" altLang="en-US" u="sng" dirty="0">
                <a:solidFill>
                  <a:schemeClr val="tx1"/>
                </a:solidFill>
              </a:rPr>
              <a:t>年，帰路 </a:t>
            </a:r>
            <a:r>
              <a:rPr kumimoji="1" lang="en-US" altLang="ja-JP" u="sng" dirty="0">
                <a:solidFill>
                  <a:schemeClr val="tx1"/>
                </a:solidFill>
              </a:rPr>
              <a:t>10</a:t>
            </a:r>
            <a:r>
              <a:rPr kumimoji="1" lang="ja-JP" altLang="en-US" u="sng" dirty="0">
                <a:solidFill>
                  <a:schemeClr val="tx1"/>
                </a:solidFill>
              </a:rPr>
              <a:t>年の長年月を経て帰国し，求婚者たちを殺した</a:t>
            </a:r>
            <a:r>
              <a:rPr kumimoji="1" lang="ja-JP" altLang="en-US" dirty="0">
                <a:solidFill>
                  <a:schemeClr val="tx1"/>
                </a:solidFill>
              </a:rPr>
              <a:t>。夫がテレゴノス </a:t>
            </a:r>
            <a:r>
              <a:rPr kumimoji="1" lang="en-US" altLang="ja-JP" dirty="0">
                <a:solidFill>
                  <a:schemeClr val="tx1"/>
                </a:solidFill>
              </a:rPr>
              <a:t>(</a:t>
            </a:r>
            <a:r>
              <a:rPr kumimoji="1" lang="ja-JP" altLang="en-US" dirty="0">
                <a:solidFill>
                  <a:schemeClr val="tx1"/>
                </a:solidFill>
              </a:rPr>
              <a:t>オデュッセウスとキルケの息子</a:t>
            </a:r>
            <a:r>
              <a:rPr kumimoji="1" lang="en-US" altLang="ja-JP" dirty="0">
                <a:solidFill>
                  <a:schemeClr val="tx1"/>
                </a:solidFill>
              </a:rPr>
              <a:t>) </a:t>
            </a:r>
            <a:r>
              <a:rPr kumimoji="1" lang="ja-JP" altLang="en-US" dirty="0">
                <a:solidFill>
                  <a:schemeClr val="tx1"/>
                </a:solidFill>
              </a:rPr>
              <a:t>に殺されたのちテレゴノスと結婚し，幸福の島 </a:t>
            </a:r>
            <a:r>
              <a:rPr kumimoji="1" lang="en-US" altLang="ja-JP" dirty="0">
                <a:solidFill>
                  <a:schemeClr val="tx1"/>
                </a:solidFill>
              </a:rPr>
              <a:t>(→</a:t>
            </a:r>
            <a:r>
              <a:rPr kumimoji="1" lang="ja-JP" altLang="en-US" dirty="0">
                <a:solidFill>
                  <a:schemeClr val="tx1"/>
                </a:solidFill>
              </a:rPr>
              <a:t>至福者の島 </a:t>
            </a:r>
            <a:r>
              <a:rPr kumimoji="1" lang="en-US" altLang="ja-JP" dirty="0">
                <a:solidFill>
                  <a:schemeClr val="tx1"/>
                </a:solidFill>
              </a:rPr>
              <a:t>) </a:t>
            </a:r>
            <a:r>
              <a:rPr kumimoji="1" lang="ja-JP" altLang="en-US" dirty="0">
                <a:solidFill>
                  <a:schemeClr val="tx1"/>
                </a:solidFill>
              </a:rPr>
              <a:t>に住んだといわれる。</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kumimoji="1" lang="ja-JP" altLang="en-US" dirty="0">
                <a:solidFill>
                  <a:schemeClr val="tx1"/>
                </a:solidFill>
              </a:rPr>
              <a:t>　　　　　　　　　　　　　　　　　　　　　　　　　　　　　</a:t>
            </a:r>
            <a:r>
              <a:rPr kumimoji="1" lang="en-US" altLang="ja-JP" dirty="0">
                <a:solidFill>
                  <a:schemeClr val="tx1"/>
                </a:solidFill>
              </a:rPr>
              <a:t>『</a:t>
            </a:r>
            <a:r>
              <a:rPr kumimoji="1" lang="ja-JP" altLang="en-US" dirty="0">
                <a:solidFill>
                  <a:schemeClr val="tx1"/>
                </a:solidFill>
              </a:rPr>
              <a:t>ブリタニカ国際大百科事典</a:t>
            </a:r>
            <a:r>
              <a:rPr kumimoji="1" lang="en-US" altLang="ja-JP" dirty="0">
                <a:solidFill>
                  <a:schemeClr val="tx1"/>
                </a:solidFill>
              </a:rPr>
              <a:t>』</a:t>
            </a:r>
            <a:r>
              <a:rPr kumimoji="1" lang="ja-JP" altLang="en-US" dirty="0">
                <a:solidFill>
                  <a:schemeClr val="tx1"/>
                </a:solidFill>
              </a:rPr>
              <a:t>より</a:t>
            </a:r>
          </a:p>
        </p:txBody>
      </p:sp>
      <p:sp>
        <p:nvSpPr>
          <p:cNvPr id="3" name="タイトル 2">
            <a:extLst>
              <a:ext uri="{FF2B5EF4-FFF2-40B4-BE49-F238E27FC236}">
                <a16:creationId xmlns:a16="http://schemas.microsoft.com/office/drawing/2014/main" id="{50A21AEA-C083-487E-A4C3-3117122F4BD6}"/>
              </a:ext>
            </a:extLst>
          </p:cNvPr>
          <p:cNvSpPr>
            <a:spLocks noGrp="1"/>
          </p:cNvSpPr>
          <p:nvPr>
            <p:ph type="title"/>
          </p:nvPr>
        </p:nvSpPr>
        <p:spPr>
          <a:xfrm>
            <a:off x="831850" y="282633"/>
            <a:ext cx="10515600" cy="1221971"/>
          </a:xfrm>
        </p:spPr>
        <p:txBody>
          <a:bodyPr>
            <a:normAutofit/>
          </a:bodyPr>
          <a:lstStyle/>
          <a:p>
            <a:r>
              <a:rPr kumimoji="1" lang="ja-JP" altLang="en-US" sz="4400" dirty="0"/>
              <a:t>ペネロペイア／</a:t>
            </a:r>
            <a:r>
              <a:rPr kumimoji="1" lang="en-US" altLang="ja-JP" sz="4400" dirty="0" err="1"/>
              <a:t>Pēnelopeia</a:t>
            </a:r>
            <a:endParaRPr kumimoji="1" lang="ja-JP" altLang="en-US" sz="4400" dirty="0"/>
          </a:p>
        </p:txBody>
      </p:sp>
    </p:spTree>
    <p:extLst>
      <p:ext uri="{BB962C8B-B14F-4D97-AF65-F5344CB8AC3E}">
        <p14:creationId xmlns:p14="http://schemas.microsoft.com/office/powerpoint/2010/main" val="108924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004E613-0A91-42B6-A1B1-55CC28DCB482}"/>
              </a:ext>
            </a:extLst>
          </p:cNvPr>
          <p:cNvSpPr>
            <a:spLocks noGrp="1"/>
          </p:cNvSpPr>
          <p:nvPr>
            <p:ph idx="1"/>
          </p:nvPr>
        </p:nvSpPr>
        <p:spPr>
          <a:xfrm>
            <a:off x="831850" y="2228851"/>
            <a:ext cx="10515600" cy="4419600"/>
          </a:xfrm>
        </p:spPr>
        <p:txBody>
          <a:bodyPr>
            <a:normAutofit/>
          </a:bodyPr>
          <a:lstStyle/>
          <a:p>
            <a:pPr marL="0" indent="0">
              <a:buNone/>
            </a:pPr>
            <a:r>
              <a:rPr kumimoji="1" lang="ja-JP" altLang="en-US" dirty="0">
                <a:solidFill>
                  <a:schemeClr val="tx1"/>
                </a:solidFill>
              </a:rPr>
              <a:t>オデュッセウス→ブルーム</a:t>
            </a:r>
            <a:endParaRPr kumimoji="1" lang="en-US" altLang="ja-JP" dirty="0">
              <a:solidFill>
                <a:schemeClr val="tx1"/>
              </a:solidFill>
            </a:endParaRPr>
          </a:p>
          <a:p>
            <a:pPr marL="0" indent="0">
              <a:buNone/>
            </a:pPr>
            <a:r>
              <a:rPr lang="ja-JP" altLang="en-US" dirty="0">
                <a:solidFill>
                  <a:schemeClr val="tx1"/>
                </a:solidFill>
              </a:rPr>
              <a:t>　妻への求婚者たちを殺す→ボイランとの関係を黙認するブルーム</a:t>
            </a:r>
            <a:endParaRPr lang="en-US" altLang="ja-JP" dirty="0">
              <a:solidFill>
                <a:schemeClr val="tx1"/>
              </a:solidFill>
            </a:endParaRPr>
          </a:p>
          <a:p>
            <a:pPr marL="0" indent="0">
              <a:buNone/>
            </a:pPr>
            <a:r>
              <a:rPr lang="ja-JP" altLang="en-US" dirty="0">
                <a:solidFill>
                  <a:schemeClr val="tx1"/>
                </a:solidFill>
              </a:rPr>
              <a:t>　≒ジョイスの</a:t>
            </a:r>
            <a:r>
              <a:rPr lang="ja-JP" altLang="en-US" dirty="0">
                <a:solidFill>
                  <a:srgbClr val="FF0000"/>
                </a:solidFill>
              </a:rPr>
              <a:t>平和主義</a:t>
            </a:r>
            <a:r>
              <a:rPr lang="en-US" altLang="ja-JP" dirty="0">
                <a:solidFill>
                  <a:srgbClr val="FF0000"/>
                </a:solidFill>
              </a:rPr>
              <a:t>(pacifism)</a:t>
            </a:r>
          </a:p>
          <a:p>
            <a:pPr marL="0" indent="0">
              <a:buNone/>
            </a:pPr>
            <a:endParaRPr kumimoji="1" lang="en-US" altLang="ja-JP" dirty="0">
              <a:solidFill>
                <a:schemeClr val="tx1"/>
              </a:solidFill>
            </a:endParaRPr>
          </a:p>
          <a:p>
            <a:pPr marL="0" indent="0">
              <a:buNone/>
            </a:pPr>
            <a:r>
              <a:rPr lang="ja-JP" altLang="en-US" dirty="0">
                <a:solidFill>
                  <a:schemeClr val="tx1"/>
                </a:solidFill>
              </a:rPr>
              <a:t>ペネロペイア→モリー</a:t>
            </a:r>
            <a:endParaRPr lang="en-US" altLang="ja-JP" dirty="0">
              <a:solidFill>
                <a:schemeClr val="tx1"/>
              </a:solidFill>
            </a:endParaRPr>
          </a:p>
          <a:p>
            <a:pPr marL="0" indent="0">
              <a:buNone/>
            </a:pPr>
            <a:r>
              <a:rPr kumimoji="1" lang="ja-JP" altLang="en-US" dirty="0">
                <a:solidFill>
                  <a:schemeClr val="tx1"/>
                </a:solidFill>
              </a:rPr>
              <a:t>　夫の帰りを待つ貞淑な妻→ボイランと不倫をする妻</a:t>
            </a:r>
            <a:endParaRPr kumimoji="1" lang="en-US" altLang="ja-JP" dirty="0">
              <a:solidFill>
                <a:schemeClr val="tx1"/>
              </a:solidFill>
            </a:endParaRPr>
          </a:p>
          <a:p>
            <a:pPr marL="0" indent="0">
              <a:buNone/>
            </a:pPr>
            <a:endParaRPr lang="en-US" altLang="ja-JP" dirty="0">
              <a:solidFill>
                <a:schemeClr val="tx1"/>
              </a:solidFill>
            </a:endParaRPr>
          </a:p>
          <a:p>
            <a:pPr marL="0" indent="0">
              <a:buNone/>
            </a:pPr>
            <a:r>
              <a:rPr lang="ja-JP" altLang="en-US" dirty="0">
                <a:solidFill>
                  <a:schemeClr val="tx1"/>
                </a:solidFill>
              </a:rPr>
              <a:t>では</a:t>
            </a:r>
            <a:r>
              <a:rPr kumimoji="1" lang="ja-JP" altLang="en-US" dirty="0">
                <a:solidFill>
                  <a:schemeClr val="tx1"/>
                </a:solidFill>
              </a:rPr>
              <a:t>、</a:t>
            </a:r>
            <a:r>
              <a:rPr kumimoji="1" lang="ja-JP" altLang="en-US" dirty="0">
                <a:solidFill>
                  <a:srgbClr val="FF0000"/>
                </a:solidFill>
              </a:rPr>
              <a:t>モリーの</a:t>
            </a:r>
            <a:r>
              <a:rPr kumimoji="1" lang="en-US" altLang="ja-JP" dirty="0">
                <a:solidFill>
                  <a:srgbClr val="FF0000"/>
                </a:solidFill>
              </a:rPr>
              <a:t>adultery</a:t>
            </a:r>
            <a:r>
              <a:rPr kumimoji="1" lang="ja-JP" altLang="en-US" dirty="0">
                <a:solidFill>
                  <a:srgbClr val="FF0000"/>
                </a:solidFill>
              </a:rPr>
              <a:t>（「不倫」「不義」「姦淫」）はなぜ起こるのか？</a:t>
            </a:r>
            <a:endParaRPr kumimoji="1" lang="en-US" altLang="ja-JP" dirty="0">
              <a:solidFill>
                <a:srgbClr val="FF0000"/>
              </a:solidFill>
            </a:endParaRPr>
          </a:p>
          <a:p>
            <a:pPr marL="0" indent="0">
              <a:buNone/>
            </a:pPr>
            <a:r>
              <a:rPr lang="ja-JP" altLang="en-US" dirty="0">
                <a:solidFill>
                  <a:schemeClr val="tx1"/>
                </a:solidFill>
              </a:rPr>
              <a:t>→それに加えて・・・</a:t>
            </a:r>
            <a:endParaRPr kumimoji="1" lang="ja-JP" altLang="en-US" dirty="0">
              <a:solidFill>
                <a:schemeClr val="tx1"/>
              </a:solidFill>
            </a:endParaRPr>
          </a:p>
        </p:txBody>
      </p:sp>
      <p:sp>
        <p:nvSpPr>
          <p:cNvPr id="3" name="タイトル 2">
            <a:extLst>
              <a:ext uri="{FF2B5EF4-FFF2-40B4-BE49-F238E27FC236}">
                <a16:creationId xmlns:a16="http://schemas.microsoft.com/office/drawing/2014/main" id="{0463552A-7445-43EC-9271-119AC75C3F2E}"/>
              </a:ext>
            </a:extLst>
          </p:cNvPr>
          <p:cNvSpPr>
            <a:spLocks noGrp="1"/>
          </p:cNvSpPr>
          <p:nvPr>
            <p:ph type="title"/>
          </p:nvPr>
        </p:nvSpPr>
        <p:spPr>
          <a:xfrm>
            <a:off x="831850" y="457201"/>
            <a:ext cx="10515600" cy="1080654"/>
          </a:xfrm>
        </p:spPr>
        <p:txBody>
          <a:bodyPr>
            <a:normAutofit/>
          </a:bodyPr>
          <a:lstStyle/>
          <a:p>
            <a:r>
              <a:rPr kumimoji="1" lang="ja-JP" altLang="en-US" sz="4400" dirty="0"/>
              <a:t>ジョイスよる翻案≒「アダプテーション」</a:t>
            </a:r>
          </a:p>
        </p:txBody>
      </p:sp>
    </p:spTree>
    <p:extLst>
      <p:ext uri="{BB962C8B-B14F-4D97-AF65-F5344CB8AC3E}">
        <p14:creationId xmlns:p14="http://schemas.microsoft.com/office/powerpoint/2010/main" val="158993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1000"/>
                                        <p:tgtEl>
                                          <p:spTgt spid="2">
                                            <p:txEl>
                                              <p:pRg st="5" end="5"/>
                                            </p:txEl>
                                          </p:spTgt>
                                        </p:tgtEl>
                                      </p:cBhvr>
                                    </p:animEffect>
                                    <p:anim calcmode="lin" valueType="num">
                                      <p:cBhvr>
                                        <p:cTn id="3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1000"/>
                                        <p:tgtEl>
                                          <p:spTgt spid="2">
                                            <p:txEl>
                                              <p:pRg st="7" end="7"/>
                                            </p:txEl>
                                          </p:spTgt>
                                        </p:tgtEl>
                                      </p:cBhvr>
                                    </p:animEffect>
                                    <p:anim calcmode="lin" valueType="num">
                                      <p:cBhvr>
                                        <p:cTn id="3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fade">
                                      <p:cBhvr>
                                        <p:cTn id="43" dur="1000"/>
                                        <p:tgtEl>
                                          <p:spTgt spid="2">
                                            <p:txEl>
                                              <p:pRg st="8" end="8"/>
                                            </p:txEl>
                                          </p:spTgt>
                                        </p:tgtEl>
                                      </p:cBhvr>
                                    </p:animEffect>
                                    <p:anim calcmode="lin" valueType="num">
                                      <p:cBhvr>
                                        <p:cTn id="4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64B5208-C9F7-48EF-90A4-04DEACF35469}"/>
              </a:ext>
            </a:extLst>
          </p:cNvPr>
          <p:cNvSpPr>
            <a:spLocks noGrp="1"/>
          </p:cNvSpPr>
          <p:nvPr>
            <p:ph idx="1"/>
          </p:nvPr>
        </p:nvSpPr>
        <p:spPr>
          <a:xfrm>
            <a:off x="357447" y="2385391"/>
            <a:ext cx="8687163" cy="3747052"/>
          </a:xfrm>
        </p:spPr>
        <p:txBody>
          <a:bodyPr>
            <a:noAutofit/>
          </a:bodyPr>
          <a:lstStyle/>
          <a:p>
            <a:pPr marL="0" indent="0">
              <a:buNone/>
            </a:pPr>
            <a:r>
              <a:rPr kumimoji="1" lang="ja-JP" altLang="en-US" sz="2800" dirty="0">
                <a:solidFill>
                  <a:schemeClr val="tx1"/>
                </a:solidFill>
              </a:rPr>
              <a:t>いや、それよりももつと根本的に、ブルームがボイランの午後の来訪すなはち</a:t>
            </a:r>
            <a:r>
              <a:rPr kumimoji="1" lang="ja-JP" altLang="en-US" sz="2800" dirty="0">
                <a:solidFill>
                  <a:srgbClr val="FF0000"/>
                </a:solidFill>
              </a:rPr>
              <a:t>姦通を黙認する</a:t>
            </a:r>
            <a:r>
              <a:rPr kumimoji="1" lang="ja-JP" altLang="en-US" sz="2800" dirty="0">
                <a:solidFill>
                  <a:schemeClr val="tx1"/>
                </a:solidFill>
              </a:rPr>
              <a:t>し、最初からそのつもりでボイランをモリーに近づけた気配だし、また、ミリーをマリンガーの写真屋に勤めさせたのもモリーの姦通のため便宜をはかつたものらしいし、あまつさへスティーヴンをモリーに取持たうとさへする</a:t>
            </a:r>
            <a:r>
              <a:rPr kumimoji="1" lang="en-US" altLang="ja-JP" sz="2800" dirty="0">
                <a:solidFill>
                  <a:schemeClr val="tx1"/>
                </a:solidFill>
              </a:rPr>
              <a:t>……</a:t>
            </a:r>
            <a:r>
              <a:rPr kumimoji="1" lang="ja-JP" altLang="en-US" sz="2800" dirty="0">
                <a:solidFill>
                  <a:schemeClr val="tx1"/>
                </a:solidFill>
              </a:rPr>
              <a:t>のはいったいどういふわけなのか。さらに、ブルームが男子ルーディの一三年前［ママ、正確には</a:t>
            </a:r>
            <a:r>
              <a:rPr kumimoji="1" lang="en-US" altLang="ja-JP" sz="2800" dirty="0">
                <a:solidFill>
                  <a:schemeClr val="tx1"/>
                </a:solidFill>
              </a:rPr>
              <a:t>11</a:t>
            </a:r>
            <a:r>
              <a:rPr kumimoji="1" lang="ja-JP" altLang="en-US" sz="2800" dirty="0">
                <a:solidFill>
                  <a:schemeClr val="tx1"/>
                </a:solidFill>
              </a:rPr>
              <a:t>年前］の誕生直後の死以来、産児制限をしてゐるのは何を意味するか。　（</a:t>
            </a:r>
            <a:r>
              <a:rPr kumimoji="1" lang="en-US" altLang="ja-JP" sz="2800" dirty="0">
                <a:solidFill>
                  <a:schemeClr val="tx1"/>
                </a:solidFill>
              </a:rPr>
              <a:t>530</a:t>
            </a:r>
            <a:r>
              <a:rPr kumimoji="1" lang="ja-JP" altLang="en-US" sz="2800" dirty="0">
                <a:solidFill>
                  <a:schemeClr val="tx1"/>
                </a:solidFill>
              </a:rPr>
              <a:t>）</a:t>
            </a:r>
          </a:p>
        </p:txBody>
      </p:sp>
      <p:sp>
        <p:nvSpPr>
          <p:cNvPr id="3" name="タイトル 2">
            <a:extLst>
              <a:ext uri="{FF2B5EF4-FFF2-40B4-BE49-F238E27FC236}">
                <a16:creationId xmlns:a16="http://schemas.microsoft.com/office/drawing/2014/main" id="{5FE8760D-45EA-4DC8-A4F1-DA2ECE768E00}"/>
              </a:ext>
            </a:extLst>
          </p:cNvPr>
          <p:cNvSpPr>
            <a:spLocks noGrp="1"/>
          </p:cNvSpPr>
          <p:nvPr>
            <p:ph type="title"/>
          </p:nvPr>
        </p:nvSpPr>
        <p:spPr>
          <a:xfrm>
            <a:off x="490451" y="881885"/>
            <a:ext cx="8832453" cy="1021730"/>
          </a:xfrm>
        </p:spPr>
        <p:txBody>
          <a:bodyPr>
            <a:noAutofit/>
          </a:bodyPr>
          <a:lstStyle/>
          <a:p>
            <a:r>
              <a:rPr kumimoji="1" lang="ja-JP" altLang="en-US" sz="4000" dirty="0"/>
              <a:t>丸谷才一「巨大な砂時計のくびれの箇所」（集英社文庫、</a:t>
            </a:r>
            <a:r>
              <a:rPr kumimoji="1" lang="en-US" altLang="ja-JP" sz="4000" dirty="0"/>
              <a:t>IV</a:t>
            </a:r>
            <a:r>
              <a:rPr kumimoji="1" lang="ja-JP" altLang="en-US" sz="4000" dirty="0"/>
              <a:t>、</a:t>
            </a:r>
            <a:r>
              <a:rPr kumimoji="1" lang="en-US" altLang="ja-JP" sz="4000" dirty="0"/>
              <a:t>505</a:t>
            </a:r>
            <a:r>
              <a:rPr kumimoji="1" lang="ja-JP" altLang="en-US" sz="4000" dirty="0"/>
              <a:t>～</a:t>
            </a:r>
            <a:r>
              <a:rPr kumimoji="1" lang="en-US" altLang="ja-JP" sz="4000" dirty="0"/>
              <a:t>56</a:t>
            </a:r>
            <a:r>
              <a:rPr kumimoji="1" lang="ja-JP" altLang="en-US" sz="4000" dirty="0"/>
              <a:t>頁）</a:t>
            </a:r>
          </a:p>
        </p:txBody>
      </p:sp>
      <p:pic>
        <p:nvPicPr>
          <p:cNvPr id="4" name="図 3">
            <a:extLst>
              <a:ext uri="{FF2B5EF4-FFF2-40B4-BE49-F238E27FC236}">
                <a16:creationId xmlns:a16="http://schemas.microsoft.com/office/drawing/2014/main" id="{C58E5B07-598E-4003-8253-A2B7229238C6}"/>
              </a:ext>
            </a:extLst>
          </p:cNvPr>
          <p:cNvPicPr>
            <a:picLocks noChangeAspect="1"/>
          </p:cNvPicPr>
          <p:nvPr/>
        </p:nvPicPr>
        <p:blipFill>
          <a:blip r:embed="rId2"/>
          <a:stretch>
            <a:fillRect/>
          </a:stretch>
        </p:blipFill>
        <p:spPr>
          <a:xfrm>
            <a:off x="9220356" y="437321"/>
            <a:ext cx="2187022" cy="3983949"/>
          </a:xfrm>
          <a:prstGeom prst="rect">
            <a:avLst/>
          </a:prstGeom>
        </p:spPr>
      </p:pic>
    </p:spTree>
    <p:extLst>
      <p:ext uri="{BB962C8B-B14F-4D97-AF65-F5344CB8AC3E}">
        <p14:creationId xmlns:p14="http://schemas.microsoft.com/office/powerpoint/2010/main" val="213370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4515F73-C3BA-484F-BAAB-0B7B4A5F7401}"/>
              </a:ext>
            </a:extLst>
          </p:cNvPr>
          <p:cNvSpPr>
            <a:spLocks noGrp="1"/>
          </p:cNvSpPr>
          <p:nvPr>
            <p:ph idx="1"/>
          </p:nvPr>
        </p:nvSpPr>
        <p:spPr>
          <a:xfrm>
            <a:off x="623456" y="1363287"/>
            <a:ext cx="11064240" cy="5370022"/>
          </a:xfrm>
        </p:spPr>
        <p:txBody>
          <a:bodyPr>
            <a:normAutofit fontScale="92500" lnSpcReduction="20000"/>
          </a:bodyPr>
          <a:lstStyle/>
          <a:p>
            <a:pPr marL="0" indent="0">
              <a:buNone/>
            </a:pPr>
            <a:r>
              <a:rPr kumimoji="1" lang="en-US" altLang="ja-JP" sz="3600" dirty="0">
                <a:solidFill>
                  <a:schemeClr val="tx1"/>
                </a:solidFill>
              </a:rPr>
              <a:t>『</a:t>
            </a:r>
            <a:r>
              <a:rPr kumimoji="1" lang="ja-JP" altLang="en-US" sz="3600" dirty="0">
                <a:solidFill>
                  <a:schemeClr val="tx1"/>
                </a:solidFill>
              </a:rPr>
              <a:t>ユリシーズ</a:t>
            </a:r>
            <a:r>
              <a:rPr kumimoji="1" lang="en-US" altLang="ja-JP" sz="3600" dirty="0">
                <a:solidFill>
                  <a:schemeClr val="tx1"/>
                </a:solidFill>
              </a:rPr>
              <a:t>』</a:t>
            </a:r>
            <a:r>
              <a:rPr kumimoji="1" lang="ja-JP" altLang="en-US" sz="3600" dirty="0">
                <a:solidFill>
                  <a:schemeClr val="tx1"/>
                </a:solidFill>
              </a:rPr>
              <a:t>最大の謎？</a:t>
            </a:r>
            <a:endParaRPr kumimoji="1" lang="en-US" altLang="ja-JP" sz="3600" dirty="0">
              <a:solidFill>
                <a:schemeClr val="tx1"/>
              </a:solidFill>
            </a:endParaRPr>
          </a:p>
          <a:p>
            <a:pPr marL="0" indent="0">
              <a:buNone/>
            </a:pPr>
            <a:endParaRPr lang="en-US" altLang="ja-JP" dirty="0">
              <a:solidFill>
                <a:schemeClr val="tx1"/>
              </a:solidFill>
            </a:endParaRPr>
          </a:p>
          <a:p>
            <a:pPr marL="0" indent="0">
              <a:buNone/>
            </a:pPr>
            <a:r>
              <a:rPr lang="ja-JP" altLang="en-US" dirty="0">
                <a:solidFill>
                  <a:schemeClr val="tx1"/>
                </a:solidFill>
              </a:rPr>
              <a:t>「謎」が読者の読みを促進する：謎を解き明かしたいという願望</a:t>
            </a:r>
            <a:endParaRPr lang="en-US" altLang="ja-JP" dirty="0">
              <a:solidFill>
                <a:schemeClr val="tx1"/>
              </a:solidFill>
            </a:endParaRPr>
          </a:p>
          <a:p>
            <a:pPr marL="0" indent="0">
              <a:buNone/>
            </a:pPr>
            <a:r>
              <a:rPr kumimoji="1" lang="ja-JP" altLang="en-US" dirty="0">
                <a:solidFill>
                  <a:schemeClr val="tx1"/>
                </a:solidFill>
              </a:rPr>
              <a:t>→しかし、問いには答えがある、という前提自体が間違っているのではないか？</a:t>
            </a:r>
            <a:endParaRPr kumimoji="1" lang="en-US" altLang="ja-JP" dirty="0">
              <a:solidFill>
                <a:schemeClr val="tx1"/>
              </a:solidFill>
            </a:endParaRPr>
          </a:p>
          <a:p>
            <a:pPr marL="0" indent="0">
              <a:buNone/>
            </a:pPr>
            <a:r>
              <a:rPr lang="ja-JP" altLang="en-US" dirty="0">
                <a:solidFill>
                  <a:schemeClr val="tx1"/>
                </a:solidFill>
              </a:rPr>
              <a:t>→第</a:t>
            </a:r>
            <a:r>
              <a:rPr lang="en-US" altLang="ja-JP" dirty="0">
                <a:solidFill>
                  <a:schemeClr val="tx1"/>
                </a:solidFill>
              </a:rPr>
              <a:t>17</a:t>
            </a:r>
            <a:r>
              <a:rPr lang="ja-JP" altLang="en-US" dirty="0">
                <a:solidFill>
                  <a:schemeClr val="tx1"/>
                </a:solidFill>
              </a:rPr>
              <a:t>挿話の語り「教理問答」：</a:t>
            </a:r>
            <a:r>
              <a:rPr lang="en-US" altLang="ja-JP" dirty="0">
                <a:solidFill>
                  <a:schemeClr val="tx1"/>
                </a:solidFill>
              </a:rPr>
              <a:t>Question</a:t>
            </a:r>
            <a:r>
              <a:rPr lang="ja-JP" altLang="en-US" dirty="0">
                <a:solidFill>
                  <a:schemeClr val="tx1"/>
                </a:solidFill>
              </a:rPr>
              <a:t>には必ず</a:t>
            </a:r>
            <a:r>
              <a:rPr lang="en-US" altLang="ja-JP" dirty="0">
                <a:solidFill>
                  <a:schemeClr val="tx1"/>
                </a:solidFill>
              </a:rPr>
              <a:t>Answer</a:t>
            </a:r>
            <a:r>
              <a:rPr lang="ja-JP" altLang="en-US" dirty="0">
                <a:solidFill>
                  <a:schemeClr val="tx1"/>
                </a:solidFill>
              </a:rPr>
              <a:t>がある</a:t>
            </a:r>
            <a:endParaRPr lang="en-US" altLang="ja-JP" dirty="0">
              <a:solidFill>
                <a:schemeClr val="tx1"/>
              </a:solidFill>
            </a:endParaRPr>
          </a:p>
          <a:p>
            <a:pPr marL="0" indent="0">
              <a:buNone/>
            </a:pPr>
            <a:endParaRPr kumimoji="1" lang="en-US" altLang="ja-JP" dirty="0">
              <a:solidFill>
                <a:schemeClr val="tx1"/>
              </a:solidFill>
            </a:endParaRPr>
          </a:p>
          <a:p>
            <a:pPr marL="0" indent="0">
              <a:buNone/>
            </a:pPr>
            <a:r>
              <a:rPr kumimoji="1" lang="ja-JP" altLang="en-US" dirty="0">
                <a:solidFill>
                  <a:schemeClr val="tx1"/>
                </a:solidFill>
              </a:rPr>
              <a:t>→２つの学び（私見）</a:t>
            </a:r>
            <a:endParaRPr kumimoji="1" lang="en-US" altLang="ja-JP" dirty="0">
              <a:solidFill>
                <a:schemeClr val="tx1"/>
              </a:solidFill>
            </a:endParaRPr>
          </a:p>
          <a:p>
            <a:pPr marL="0" indent="0">
              <a:buNone/>
            </a:pPr>
            <a:r>
              <a:rPr kumimoji="1" lang="ja-JP" altLang="en-US" dirty="0">
                <a:solidFill>
                  <a:schemeClr val="tx1"/>
                </a:solidFill>
              </a:rPr>
              <a:t>　①高校まで：正解の</a:t>
            </a:r>
            <a:r>
              <a:rPr lang="ja-JP" altLang="en-US" dirty="0">
                <a:solidFill>
                  <a:schemeClr val="tx1"/>
                </a:solidFill>
              </a:rPr>
              <a:t>ある学び（教科書やマニュアルがある）</a:t>
            </a:r>
            <a:br>
              <a:rPr lang="en-US" altLang="ja-JP" dirty="0">
                <a:solidFill>
                  <a:schemeClr val="tx1"/>
                </a:solidFill>
              </a:rPr>
            </a:br>
            <a:r>
              <a:rPr lang="ja-JP" altLang="en-US" dirty="0">
                <a:solidFill>
                  <a:schemeClr val="tx1"/>
                </a:solidFill>
              </a:rPr>
              <a:t>　　→</a:t>
            </a:r>
            <a:r>
              <a:rPr kumimoji="1" lang="ja-JP" altLang="en-US" dirty="0">
                <a:solidFill>
                  <a:schemeClr val="tx1"/>
                </a:solidFill>
              </a:rPr>
              <a:t>他人からの問いに答える</a:t>
            </a:r>
            <a:endParaRPr kumimoji="1" lang="en-US" altLang="ja-JP" dirty="0">
              <a:solidFill>
                <a:schemeClr val="tx1"/>
              </a:solidFill>
            </a:endParaRPr>
          </a:p>
          <a:p>
            <a:pPr marL="0" indent="0">
              <a:buNone/>
            </a:pPr>
            <a:r>
              <a:rPr lang="ja-JP" altLang="en-US" dirty="0">
                <a:solidFill>
                  <a:schemeClr val="tx1"/>
                </a:solidFill>
              </a:rPr>
              <a:t>　②大学から：正解のない学び</a:t>
            </a:r>
            <a:endParaRPr lang="en-US" altLang="ja-JP" dirty="0">
              <a:solidFill>
                <a:schemeClr val="tx1"/>
              </a:solidFill>
            </a:endParaRPr>
          </a:p>
          <a:p>
            <a:pPr marL="0" indent="0">
              <a:buNone/>
            </a:pPr>
            <a:r>
              <a:rPr lang="ja-JP" altLang="en-US" dirty="0">
                <a:solidFill>
                  <a:schemeClr val="tx1"/>
                </a:solidFill>
              </a:rPr>
              <a:t>　　→自ら問いを立て、自ら答える</a:t>
            </a:r>
            <a:endParaRPr lang="en-US" altLang="ja-JP" dirty="0">
              <a:solidFill>
                <a:schemeClr val="tx1"/>
              </a:solidFill>
            </a:endParaRPr>
          </a:p>
          <a:p>
            <a:pPr marL="0" indent="0">
              <a:buNone/>
            </a:pPr>
            <a:endParaRPr kumimoji="1" lang="en-US" altLang="ja-JP" dirty="0">
              <a:solidFill>
                <a:schemeClr val="tx1"/>
              </a:solidFill>
            </a:endParaRPr>
          </a:p>
          <a:p>
            <a:pPr marL="0" indent="0">
              <a:buNone/>
            </a:pPr>
            <a:r>
              <a:rPr lang="ja-JP" altLang="en-US" dirty="0">
                <a:solidFill>
                  <a:schemeClr val="tx1"/>
                </a:solidFill>
              </a:rPr>
              <a:t>「人生という大学</a:t>
            </a:r>
            <a:r>
              <a:rPr lang="en-US" altLang="ja-JP" dirty="0">
                <a:solidFill>
                  <a:schemeClr val="tx1"/>
                </a:solidFill>
              </a:rPr>
              <a:t>(university of life)</a:t>
            </a:r>
            <a:r>
              <a:rPr lang="ja-JP" altLang="en-US" dirty="0">
                <a:solidFill>
                  <a:schemeClr val="tx1"/>
                </a:solidFill>
              </a:rPr>
              <a:t>」で学んだブルーム→</a:t>
            </a:r>
            <a:r>
              <a:rPr lang="en-US" altLang="ja-JP" dirty="0">
                <a:solidFill>
                  <a:schemeClr val="tx1"/>
                </a:solidFill>
              </a:rPr>
              <a:t>(</a:t>
            </a:r>
            <a:r>
              <a:rPr lang="en-US" altLang="ja-JP" i="1" dirty="0">
                <a:solidFill>
                  <a:schemeClr val="tx1"/>
                </a:solidFill>
              </a:rPr>
              <a:t>U</a:t>
            </a:r>
            <a:r>
              <a:rPr lang="en-US" altLang="ja-JP" dirty="0">
                <a:solidFill>
                  <a:schemeClr val="tx1"/>
                </a:solidFill>
              </a:rPr>
              <a:t> 15.840 / </a:t>
            </a:r>
            <a:r>
              <a:rPr lang="en-US" altLang="ja-JP" i="1" dirty="0">
                <a:solidFill>
                  <a:schemeClr val="tx1"/>
                </a:solidFill>
              </a:rPr>
              <a:t>U</a:t>
            </a:r>
            <a:r>
              <a:rPr lang="en-US" altLang="ja-JP" dirty="0">
                <a:solidFill>
                  <a:schemeClr val="tx1"/>
                </a:solidFill>
              </a:rPr>
              <a:t> 17.555-56)</a:t>
            </a:r>
          </a:p>
          <a:p>
            <a:pPr marL="0" indent="0">
              <a:buNone/>
            </a:pPr>
            <a:r>
              <a:rPr kumimoji="1" lang="ja-JP" altLang="en-US" dirty="0">
                <a:solidFill>
                  <a:schemeClr val="tx1"/>
                </a:solidFill>
              </a:rPr>
              <a:t>　→</a:t>
            </a:r>
            <a:r>
              <a:rPr lang="ja-JP" altLang="en-US" dirty="0">
                <a:solidFill>
                  <a:schemeClr val="tx1"/>
                </a:solidFill>
              </a:rPr>
              <a:t>「答え」のない人生を生きる→神なき世界</a:t>
            </a:r>
            <a:endParaRPr kumimoji="1" lang="en-US" altLang="ja-JP" dirty="0">
              <a:solidFill>
                <a:schemeClr val="tx1"/>
              </a:solidFill>
            </a:endParaRPr>
          </a:p>
        </p:txBody>
      </p:sp>
      <p:sp>
        <p:nvSpPr>
          <p:cNvPr id="3" name="タイトル 2">
            <a:extLst>
              <a:ext uri="{FF2B5EF4-FFF2-40B4-BE49-F238E27FC236}">
                <a16:creationId xmlns:a16="http://schemas.microsoft.com/office/drawing/2014/main" id="{52F941AF-11E7-4A3A-A222-80106B0EB8A8}"/>
              </a:ext>
            </a:extLst>
          </p:cNvPr>
          <p:cNvSpPr>
            <a:spLocks noGrp="1"/>
          </p:cNvSpPr>
          <p:nvPr>
            <p:ph type="title"/>
          </p:nvPr>
        </p:nvSpPr>
        <p:spPr>
          <a:xfrm>
            <a:off x="299258" y="324196"/>
            <a:ext cx="11745884" cy="689957"/>
          </a:xfrm>
        </p:spPr>
        <p:txBody>
          <a:bodyPr>
            <a:noAutofit/>
          </a:bodyPr>
          <a:lstStyle/>
          <a:p>
            <a:r>
              <a:rPr kumimoji="1" lang="ja-JP" altLang="en-US" sz="4000" dirty="0">
                <a:solidFill>
                  <a:srgbClr val="FF0000"/>
                </a:solidFill>
              </a:rPr>
              <a:t>なぜブルームはモリーの不倫を黙認するのか？</a:t>
            </a:r>
          </a:p>
        </p:txBody>
      </p:sp>
    </p:spTree>
    <p:extLst>
      <p:ext uri="{BB962C8B-B14F-4D97-AF65-F5344CB8AC3E}">
        <p14:creationId xmlns:p14="http://schemas.microsoft.com/office/powerpoint/2010/main" val="38195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Effect transition="in" filter="fade">
                                      <p:cBhvr>
                                        <p:cTn id="50" dur="1000"/>
                                        <p:tgtEl>
                                          <p:spTgt spid="2">
                                            <p:txEl>
                                              <p:pRg st="9" end="9"/>
                                            </p:txEl>
                                          </p:spTgt>
                                        </p:tgtEl>
                                      </p:cBhvr>
                                    </p:animEffect>
                                    <p:anim calcmode="lin" valueType="num">
                                      <p:cBhvr>
                                        <p:cTn id="5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fade">
                                      <p:cBhvr>
                                        <p:cTn id="57" dur="1000"/>
                                        <p:tgtEl>
                                          <p:spTgt spid="2">
                                            <p:txEl>
                                              <p:pRg st="11" end="11"/>
                                            </p:txEl>
                                          </p:spTgt>
                                        </p:tgtEl>
                                      </p:cBhvr>
                                    </p:animEffect>
                                    <p:anim calcmode="lin" valueType="num">
                                      <p:cBhvr>
                                        <p:cTn id="5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xEl>
                                              <p:pRg st="12" end="12"/>
                                            </p:txEl>
                                          </p:spTgt>
                                        </p:tgtEl>
                                        <p:attrNameLst>
                                          <p:attrName>style.visibility</p:attrName>
                                        </p:attrNameLst>
                                      </p:cBhvr>
                                      <p:to>
                                        <p:strVal val="visible"/>
                                      </p:to>
                                    </p:set>
                                    <p:animEffect transition="in" filter="fade">
                                      <p:cBhvr>
                                        <p:cTn id="62" dur="1000"/>
                                        <p:tgtEl>
                                          <p:spTgt spid="2">
                                            <p:txEl>
                                              <p:pRg st="12" end="12"/>
                                            </p:txEl>
                                          </p:spTgt>
                                        </p:tgtEl>
                                      </p:cBhvr>
                                    </p:animEffect>
                                    <p:anim calcmode="lin" valueType="num">
                                      <p:cBhvr>
                                        <p:cTn id="6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9278</TotalTime>
  <Words>5653</Words>
  <Application>Microsoft Office PowerPoint</Application>
  <PresentationFormat>ワイド画面</PresentationFormat>
  <Paragraphs>279</Paragraphs>
  <Slides>41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41</vt:i4>
      </vt:variant>
    </vt:vector>
  </HeadingPairs>
  <TitlesOfParts>
    <vt:vector size="46" baseType="lpstr">
      <vt:lpstr>游ゴシック</vt:lpstr>
      <vt:lpstr>Arial</vt:lpstr>
      <vt:lpstr>Calibri</vt:lpstr>
      <vt:lpstr>Calibri Light</vt:lpstr>
      <vt:lpstr>1_Office テーマ</vt:lpstr>
      <vt:lpstr> 2022年の『ユリシーズ』　第18回読書会</vt:lpstr>
      <vt:lpstr>PowerPoint プレゼンテーション</vt:lpstr>
      <vt:lpstr>計画表　（集英社訳　278）</vt:lpstr>
      <vt:lpstr>『ユリシーズ』の円環構造</vt:lpstr>
      <vt:lpstr>最初と最後の三挿話における語り</vt:lpstr>
      <vt:lpstr>ペネロペイア／Pēnelopeia</vt:lpstr>
      <vt:lpstr>ジョイスよる翻案≒「アダプテーション」</vt:lpstr>
      <vt:lpstr>丸谷才一「巨大な砂時計のくびれの箇所」（集英社文庫、IV、505～56頁）</vt:lpstr>
      <vt:lpstr>なぜブルームはモリーの不倫を黙認するのか？</vt:lpstr>
      <vt:lpstr>『ユリシーズ』人物案内（集英社文庫I、673頁）</vt:lpstr>
      <vt:lpstr>自らの欲望に対して誠実である(faithful)モリー</vt:lpstr>
      <vt:lpstr>PowerPoint プレゼンテーション</vt:lpstr>
      <vt:lpstr>「麻痺」させるものとしてのキス≒恋愛／欲望を肯定するモリー</vt:lpstr>
      <vt:lpstr>「麻痺」させるもの</vt:lpstr>
      <vt:lpstr>「麻痺」の喜び、あるいは肯定的麻痺</vt:lpstr>
      <vt:lpstr>「罪の甘い喜び」としての『ユリシーズ』</vt:lpstr>
      <vt:lpstr>「あたらしい女せい(the new woman)」(335)としてのモリー？</vt:lpstr>
      <vt:lpstr>しかし〈新しい女性的女性〉であるモリーとて「抑圧」からは完全に自由でない</vt:lpstr>
      <vt:lpstr>「自由」の曖昧さ、あるいは常に既に限定的な私たちの自由</vt:lpstr>
      <vt:lpstr>「曖昧さ／多義性(ambiguity)」という人生の真理</vt:lpstr>
      <vt:lpstr>多義的なyesと曖昧な「彼」の記憶    →ambiguousなyesとは、ambiguityそれ自身へのyesなのではないか  </vt:lpstr>
      <vt:lpstr>PowerPoint プレゼンテーション</vt:lpstr>
      <vt:lpstr>ブルームのホウスの丘での記憶</vt:lpstr>
      <vt:lpstr>PowerPoint プレゼンテーション</vt:lpstr>
      <vt:lpstr>PowerPoint プレゼンテーション</vt:lpstr>
      <vt:lpstr>第8挿話で強調されていた「楽園」の喪失（≒追放）は、第18挿話で「楽園」にいた頃自体の思い出に引き戻される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yes I said yes I will Yes. </vt:lpstr>
      <vt:lpstr>反復(repetition)と循環(circulation)</vt:lpstr>
      <vt:lpstr>反復(repetition)と循環(circulation)</vt:lpstr>
      <vt:lpstr>妻、モリーとの会話</vt:lpstr>
      <vt:lpstr>PowerPoint プレゼンテーション</vt:lpstr>
      <vt:lpstr>記憶のMetempsychosis</vt:lpstr>
      <vt:lpstr>記憶のMetempsychosis</vt:lpstr>
      <vt:lpstr>yes I said yes I will Yes. </vt:lpstr>
      <vt:lpstr>この読書会が3年間こだわってきたこと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東洋学園大学</dc:title>
  <dc:creator>小林広直</dc:creator>
  <cp:lastModifiedBy>小林 広直</cp:lastModifiedBy>
  <cp:revision>181</cp:revision>
  <cp:lastPrinted>2022-01-11T01:04:08Z</cp:lastPrinted>
  <dcterms:created xsi:type="dcterms:W3CDTF">2018-04-10T13:20:40Z</dcterms:created>
  <dcterms:modified xsi:type="dcterms:W3CDTF">2022-07-31T02:23:25Z</dcterms:modified>
</cp:coreProperties>
</file>